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y="5143500" cx="9144000"/>
  <p:notesSz cx="6858000" cy="9144000"/>
  <p:embeddedFontLst>
    <p:embeddedFont>
      <p:font typeface="Montserrat SemiBold"/>
      <p:regular r:id="rId32"/>
      <p:bold r:id="rId33"/>
      <p:italic r:id="rId34"/>
      <p:boldItalic r:id="rId35"/>
    </p:embeddedFont>
    <p:embeddedFont>
      <p:font typeface="Montserrat"/>
      <p:regular r:id="rId36"/>
      <p:bold r:id="rId37"/>
      <p:italic r:id="rId38"/>
      <p:boldItalic r:id="rId39"/>
    </p:embeddedFont>
    <p:embeddedFont>
      <p:font typeface="Montserrat Medium"/>
      <p:regular r:id="rId40"/>
      <p:bold r:id="rId41"/>
      <p:italic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737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737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Medium-regular.fntdata"/><Relationship Id="rId20" Type="http://schemas.openxmlformats.org/officeDocument/2006/relationships/slide" Target="slides/slide15.xml"/><Relationship Id="rId42" Type="http://schemas.openxmlformats.org/officeDocument/2006/relationships/font" Target="fonts/MontserratMedium-italic.fntdata"/><Relationship Id="rId41" Type="http://schemas.openxmlformats.org/officeDocument/2006/relationships/font" Target="fonts/MontserratMedium-bold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43" Type="http://schemas.openxmlformats.org/officeDocument/2006/relationships/font" Target="fonts/MontserratMedium-boldItalic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MontserratSemiBold-bold.fntdata"/><Relationship Id="rId10" Type="http://schemas.openxmlformats.org/officeDocument/2006/relationships/slide" Target="slides/slide5.xml"/><Relationship Id="rId32" Type="http://schemas.openxmlformats.org/officeDocument/2006/relationships/font" Target="fonts/MontserratSemiBold-regular.fntdata"/><Relationship Id="rId13" Type="http://schemas.openxmlformats.org/officeDocument/2006/relationships/slide" Target="slides/slide8.xml"/><Relationship Id="rId35" Type="http://schemas.openxmlformats.org/officeDocument/2006/relationships/font" Target="fonts/MontserratSemiBold-boldItalic.fntdata"/><Relationship Id="rId12" Type="http://schemas.openxmlformats.org/officeDocument/2006/relationships/slide" Target="slides/slide7.xml"/><Relationship Id="rId34" Type="http://schemas.openxmlformats.org/officeDocument/2006/relationships/font" Target="fonts/MontserratSemiBold-italic.fntdata"/><Relationship Id="rId15" Type="http://schemas.openxmlformats.org/officeDocument/2006/relationships/slide" Target="slides/slide10.xml"/><Relationship Id="rId37" Type="http://schemas.openxmlformats.org/officeDocument/2006/relationships/font" Target="fonts/Montserrat-bold.fntdata"/><Relationship Id="rId14" Type="http://schemas.openxmlformats.org/officeDocument/2006/relationships/slide" Target="slides/slide9.xml"/><Relationship Id="rId36" Type="http://schemas.openxmlformats.org/officeDocument/2006/relationships/font" Target="fonts/Montserrat-regular.fntdata"/><Relationship Id="rId17" Type="http://schemas.openxmlformats.org/officeDocument/2006/relationships/slide" Target="slides/slide12.xml"/><Relationship Id="rId39" Type="http://schemas.openxmlformats.org/officeDocument/2006/relationships/font" Target="fonts/Montserrat-boldItalic.fntdata"/><Relationship Id="rId16" Type="http://schemas.openxmlformats.org/officeDocument/2006/relationships/slide" Target="slides/slide11.xml"/><Relationship Id="rId38" Type="http://schemas.openxmlformats.org/officeDocument/2006/relationships/font" Target="fonts/Montserrat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406688a43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406688a43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4d2c796844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24d2c796844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4a057e0584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24a057e0584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4d2c796844_1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24d2c796844_1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4f713416ee_1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14f713416ee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4d2c796844_1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24d2c796844_1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59bb2635a7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59bb2635a7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24d2c796844_1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24d2c796844_1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24d2c796844_1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24d2c796844_1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24d2c796844_1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24d2c796844_1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24d2c796844_1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24d2c796844_1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4d2c796844_1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24d2c796844_1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24d2c796844_1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24d2c796844_1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24d2c796844_1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24d2c796844_1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24d2c796844_1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24d2c796844_1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13fa872340e_1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13fa872340e_1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13fa872340e_1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13fa872340e_1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1406688a437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1406688a437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4f705ff7b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4f705ff7b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41b4931c77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141b4931c77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4d2c79684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4d2c79684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4a057e058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4a057e058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4a057e0584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24a057e0584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4a057e0584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24a057e0584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4a057e0584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4a057e0584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6.png"/><Relationship Id="rId6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con título y subtítulo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3650" y="4287600"/>
            <a:ext cx="9171300" cy="8559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1226800"/>
            <a:ext cx="8520600" cy="15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4900"/>
              <a:buFont typeface="Montserrat"/>
              <a:buNone/>
              <a:defRPr b="1" sz="49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Medium"/>
              <a:buNone/>
              <a:defRPr sz="25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13" name="Google Shape;13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10675" y="4073939"/>
            <a:ext cx="1365875" cy="1365875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2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" name="Google Shape;15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264238"/>
            <a:ext cx="1163080" cy="792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5413">
          <p15:clr>
            <a:srgbClr val="FA7B17"/>
          </p15:clr>
        </p15:guide>
        <p15:guide id="2" pos="347">
          <p15:clr>
            <a:srgbClr val="FA7B17"/>
          </p15:clr>
        </p15:guide>
        <p15:guide id="3" orient="horz" pos="2778">
          <p15:clr>
            <a:srgbClr val="FA7B17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tarea y consigna">
  <p:cSld name="BIG_NUMBER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1"/>
          <p:cNvSpPr/>
          <p:nvPr/>
        </p:nvSpPr>
        <p:spPr>
          <a:xfrm>
            <a:off x="-13650" y="4328925"/>
            <a:ext cx="9171300" cy="8559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82" name="Google Shape;82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26135" y="4508338"/>
            <a:ext cx="1091725" cy="49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3650" y="4264238"/>
            <a:ext cx="1163080" cy="792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10675" y="4073939"/>
            <a:ext cx="1365875" cy="1365875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1"/>
          <p:cNvSpPr txBox="1"/>
          <p:nvPr>
            <p:ph type="title"/>
          </p:nvPr>
        </p:nvSpPr>
        <p:spPr>
          <a:xfrm>
            <a:off x="432025" y="187325"/>
            <a:ext cx="7982100" cy="49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Font typeface="Montserrat Medium"/>
              <a:buNone/>
              <a:defRPr sz="26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6" name="Google Shape;86;p11"/>
          <p:cNvSpPr txBox="1"/>
          <p:nvPr>
            <p:ph idx="1" type="body"/>
          </p:nvPr>
        </p:nvSpPr>
        <p:spPr>
          <a:xfrm>
            <a:off x="432025" y="847675"/>
            <a:ext cx="8280000" cy="33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portante o recordatorio" type="blank">
  <p:cSld name="BLANK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/>
          <p:cNvSpPr/>
          <p:nvPr/>
        </p:nvSpPr>
        <p:spPr>
          <a:xfrm>
            <a:off x="-13650" y="-5775"/>
            <a:ext cx="9171300" cy="8559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9" name="Google Shape;89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10675" y="-260761"/>
            <a:ext cx="1365875" cy="136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738"/>
            <a:ext cx="1163080" cy="792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26135" y="164938"/>
            <a:ext cx="1091725" cy="4971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2"/>
          <p:cNvSpPr txBox="1"/>
          <p:nvPr>
            <p:ph type="title"/>
          </p:nvPr>
        </p:nvSpPr>
        <p:spPr>
          <a:xfrm>
            <a:off x="490250" y="1135950"/>
            <a:ext cx="8097300" cy="36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700"/>
              <a:buFont typeface="Montserrat"/>
              <a:buNone/>
              <a:defRPr b="1" sz="37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ase 0">
  <p:cSld name="BLANK_1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3"/>
          <p:cNvSpPr/>
          <p:nvPr/>
        </p:nvSpPr>
        <p:spPr>
          <a:xfrm>
            <a:off x="212425" y="1172325"/>
            <a:ext cx="8636100" cy="436800"/>
          </a:xfrm>
          <a:prstGeom prst="chevron">
            <a:avLst>
              <a:gd fmla="val 50000" name="adj"/>
            </a:avLst>
          </a:prstGeom>
          <a:solidFill>
            <a:srgbClr val="7685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13"/>
          <p:cNvSpPr/>
          <p:nvPr/>
        </p:nvSpPr>
        <p:spPr>
          <a:xfrm>
            <a:off x="3907500" y="792225"/>
            <a:ext cx="1176600" cy="11646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13"/>
          <p:cNvSpPr/>
          <p:nvPr/>
        </p:nvSpPr>
        <p:spPr>
          <a:xfrm>
            <a:off x="6745000" y="808425"/>
            <a:ext cx="1176600" cy="1164600"/>
          </a:xfrm>
          <a:prstGeom prst="ellipse">
            <a:avLst/>
          </a:prstGeom>
          <a:solidFill>
            <a:srgbClr val="F9F9F9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3"/>
          <p:cNvSpPr txBox="1"/>
          <p:nvPr/>
        </p:nvSpPr>
        <p:spPr>
          <a:xfrm>
            <a:off x="3331525" y="2150250"/>
            <a:ext cx="2397900" cy="21216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13"/>
          <p:cNvSpPr txBox="1"/>
          <p:nvPr/>
        </p:nvSpPr>
        <p:spPr>
          <a:xfrm>
            <a:off x="6134350" y="2150250"/>
            <a:ext cx="2397900" cy="2121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3"/>
          <p:cNvSpPr txBox="1"/>
          <p:nvPr>
            <p:ph type="title"/>
          </p:nvPr>
        </p:nvSpPr>
        <p:spPr>
          <a:xfrm>
            <a:off x="3331525" y="2159925"/>
            <a:ext cx="2397900" cy="21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0" name="Google Shape;100;p13"/>
          <p:cNvSpPr txBox="1"/>
          <p:nvPr>
            <p:ph idx="2" type="title"/>
          </p:nvPr>
        </p:nvSpPr>
        <p:spPr>
          <a:xfrm>
            <a:off x="6134350" y="2196275"/>
            <a:ext cx="2397900" cy="207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1" name="Google Shape;101;p13"/>
          <p:cNvSpPr txBox="1"/>
          <p:nvPr>
            <p:ph idx="3" type="title"/>
          </p:nvPr>
        </p:nvSpPr>
        <p:spPr>
          <a:xfrm>
            <a:off x="4039950" y="1164225"/>
            <a:ext cx="91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1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2" name="Google Shape;102;p13"/>
          <p:cNvSpPr txBox="1"/>
          <p:nvPr>
            <p:ph idx="4" type="title"/>
          </p:nvPr>
        </p:nvSpPr>
        <p:spPr>
          <a:xfrm>
            <a:off x="6877450" y="1164225"/>
            <a:ext cx="91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Montserrat"/>
              <a:buNone/>
              <a:defRPr b="1" sz="14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3" name="Google Shape;103;p13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4" name="Google Shape;104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3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32">
          <p15:clr>
            <a:srgbClr val="FA7B1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ase 2 - 37">
  <p:cSld name="BLANK_1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4"/>
          <p:cNvSpPr/>
          <p:nvPr/>
        </p:nvSpPr>
        <p:spPr>
          <a:xfrm>
            <a:off x="212425" y="1172325"/>
            <a:ext cx="8636100" cy="436800"/>
          </a:xfrm>
          <a:prstGeom prst="chevron">
            <a:avLst>
              <a:gd fmla="val 50000" name="adj"/>
            </a:avLst>
          </a:prstGeom>
          <a:solidFill>
            <a:srgbClr val="7685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14"/>
          <p:cNvSpPr/>
          <p:nvPr/>
        </p:nvSpPr>
        <p:spPr>
          <a:xfrm>
            <a:off x="3907500" y="792225"/>
            <a:ext cx="1176600" cy="11646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14"/>
          <p:cNvSpPr/>
          <p:nvPr/>
        </p:nvSpPr>
        <p:spPr>
          <a:xfrm>
            <a:off x="1139350" y="792225"/>
            <a:ext cx="1176600" cy="1164600"/>
          </a:xfrm>
          <a:prstGeom prst="ellipse">
            <a:avLst/>
          </a:prstGeom>
          <a:solidFill>
            <a:srgbClr val="F9F9F9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14"/>
          <p:cNvSpPr/>
          <p:nvPr/>
        </p:nvSpPr>
        <p:spPr>
          <a:xfrm>
            <a:off x="6745000" y="808425"/>
            <a:ext cx="1176600" cy="1164600"/>
          </a:xfrm>
          <a:prstGeom prst="ellipse">
            <a:avLst/>
          </a:prstGeom>
          <a:solidFill>
            <a:srgbClr val="F9F9F9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14"/>
          <p:cNvSpPr txBox="1"/>
          <p:nvPr/>
        </p:nvSpPr>
        <p:spPr>
          <a:xfrm>
            <a:off x="528700" y="2150250"/>
            <a:ext cx="2397900" cy="21312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14"/>
          <p:cNvSpPr txBox="1"/>
          <p:nvPr/>
        </p:nvSpPr>
        <p:spPr>
          <a:xfrm>
            <a:off x="6134350" y="2150250"/>
            <a:ext cx="2397900" cy="2121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4"/>
          <p:cNvSpPr txBox="1"/>
          <p:nvPr>
            <p:ph type="title"/>
          </p:nvPr>
        </p:nvSpPr>
        <p:spPr>
          <a:xfrm>
            <a:off x="1271800" y="1159375"/>
            <a:ext cx="91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Montserrat"/>
              <a:buNone/>
              <a:defRPr b="1" sz="14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5" name="Google Shape;115;p14"/>
          <p:cNvSpPr txBox="1"/>
          <p:nvPr>
            <p:ph idx="2" type="title"/>
          </p:nvPr>
        </p:nvSpPr>
        <p:spPr>
          <a:xfrm>
            <a:off x="3938175" y="1159375"/>
            <a:ext cx="109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1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6" name="Google Shape;116;p14"/>
          <p:cNvSpPr txBox="1"/>
          <p:nvPr>
            <p:ph idx="3" type="title"/>
          </p:nvPr>
        </p:nvSpPr>
        <p:spPr>
          <a:xfrm>
            <a:off x="6877450" y="1159388"/>
            <a:ext cx="91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Montserrat"/>
              <a:buNone/>
              <a:defRPr b="1" sz="14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7" name="Google Shape;117;p14"/>
          <p:cNvSpPr txBox="1"/>
          <p:nvPr>
            <p:ph idx="4" type="title"/>
          </p:nvPr>
        </p:nvSpPr>
        <p:spPr>
          <a:xfrm>
            <a:off x="532575" y="2150850"/>
            <a:ext cx="2397900" cy="21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8" name="Google Shape;118;p14"/>
          <p:cNvSpPr txBox="1"/>
          <p:nvPr>
            <p:ph idx="5" type="title"/>
          </p:nvPr>
        </p:nvSpPr>
        <p:spPr>
          <a:xfrm>
            <a:off x="6130475" y="2159925"/>
            <a:ext cx="2397900" cy="21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9" name="Google Shape;119;p14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0" name="Google Shape;120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4"/>
          <p:cNvSpPr txBox="1"/>
          <p:nvPr/>
        </p:nvSpPr>
        <p:spPr>
          <a:xfrm>
            <a:off x="3331525" y="2150250"/>
            <a:ext cx="2397900" cy="21216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14"/>
          <p:cNvSpPr txBox="1"/>
          <p:nvPr>
            <p:ph idx="6" type="title"/>
          </p:nvPr>
        </p:nvSpPr>
        <p:spPr>
          <a:xfrm>
            <a:off x="3331525" y="2159925"/>
            <a:ext cx="2397900" cy="21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24" name="Google Shape;124;p14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32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Última clase">
  <p:cSld name="BLANK_1_1_1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5"/>
          <p:cNvSpPr/>
          <p:nvPr/>
        </p:nvSpPr>
        <p:spPr>
          <a:xfrm>
            <a:off x="212425" y="1172325"/>
            <a:ext cx="4818000" cy="436800"/>
          </a:xfrm>
          <a:prstGeom prst="chevron">
            <a:avLst>
              <a:gd fmla="val 45084" name="adj"/>
            </a:avLst>
          </a:prstGeom>
          <a:solidFill>
            <a:srgbClr val="7685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15"/>
          <p:cNvSpPr/>
          <p:nvPr/>
        </p:nvSpPr>
        <p:spPr>
          <a:xfrm>
            <a:off x="3907500" y="792225"/>
            <a:ext cx="1176600" cy="11646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15"/>
          <p:cNvSpPr/>
          <p:nvPr/>
        </p:nvSpPr>
        <p:spPr>
          <a:xfrm>
            <a:off x="1139350" y="792225"/>
            <a:ext cx="1176600" cy="1164600"/>
          </a:xfrm>
          <a:prstGeom prst="ellipse">
            <a:avLst/>
          </a:prstGeom>
          <a:solidFill>
            <a:srgbClr val="F9F9F9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15"/>
          <p:cNvSpPr txBox="1"/>
          <p:nvPr/>
        </p:nvSpPr>
        <p:spPr>
          <a:xfrm>
            <a:off x="528700" y="2150250"/>
            <a:ext cx="2397900" cy="21312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15"/>
          <p:cNvSpPr txBox="1"/>
          <p:nvPr>
            <p:ph type="title"/>
          </p:nvPr>
        </p:nvSpPr>
        <p:spPr>
          <a:xfrm>
            <a:off x="1271800" y="1159375"/>
            <a:ext cx="91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Montserrat"/>
              <a:buNone/>
              <a:defRPr b="1" sz="14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31" name="Google Shape;131;p15"/>
          <p:cNvSpPr txBox="1"/>
          <p:nvPr>
            <p:ph idx="2" type="title"/>
          </p:nvPr>
        </p:nvSpPr>
        <p:spPr>
          <a:xfrm>
            <a:off x="3938175" y="1159375"/>
            <a:ext cx="109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1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32" name="Google Shape;132;p15"/>
          <p:cNvSpPr txBox="1"/>
          <p:nvPr>
            <p:ph idx="3" type="title"/>
          </p:nvPr>
        </p:nvSpPr>
        <p:spPr>
          <a:xfrm>
            <a:off x="532575" y="2150850"/>
            <a:ext cx="2397900" cy="21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3" name="Google Shape;133;p15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4" name="Google Shape;134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5"/>
          <p:cNvSpPr txBox="1"/>
          <p:nvPr/>
        </p:nvSpPr>
        <p:spPr>
          <a:xfrm>
            <a:off x="3331525" y="2150250"/>
            <a:ext cx="2397900" cy="21216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15"/>
          <p:cNvSpPr txBox="1"/>
          <p:nvPr>
            <p:ph idx="4" type="title"/>
          </p:nvPr>
        </p:nvSpPr>
        <p:spPr>
          <a:xfrm>
            <a:off x="3331525" y="2159925"/>
            <a:ext cx="2397900" cy="21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38" name="Google Shape;138;p15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32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cepto destacado y explicación">
  <p:cSld name="TITLE_1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/>
          <p:nvPr/>
        </p:nvSpPr>
        <p:spPr>
          <a:xfrm>
            <a:off x="-27250" y="-18175"/>
            <a:ext cx="9171300" cy="51618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3"/>
          <p:cNvSpPr txBox="1"/>
          <p:nvPr>
            <p:ph type="ctrTitle"/>
          </p:nvPr>
        </p:nvSpPr>
        <p:spPr>
          <a:xfrm>
            <a:off x="550375" y="7600"/>
            <a:ext cx="8043300" cy="15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b="1" sz="4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0" name="Google Shape;20;p3"/>
          <p:cNvSpPr txBox="1"/>
          <p:nvPr>
            <p:ph idx="1" type="subTitle"/>
          </p:nvPr>
        </p:nvSpPr>
        <p:spPr>
          <a:xfrm>
            <a:off x="550375" y="1614925"/>
            <a:ext cx="8043300" cy="264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Montserrat Medium"/>
              <a:buNone/>
              <a:defRPr sz="17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21" name="Google Shape;21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10675" y="4073939"/>
            <a:ext cx="1365875" cy="136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22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23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264238"/>
            <a:ext cx="1163080" cy="792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5413">
          <p15:clr>
            <a:srgbClr val="FA7B17"/>
          </p15:clr>
        </p15:guide>
        <p15:guide id="2" pos="347">
          <p15:clr>
            <a:srgbClr val="FA7B17"/>
          </p15:clr>
        </p15:guide>
        <p15:guide id="3" orient="horz" pos="2778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/>
          <p:nvPr>
            <p:ph type="title"/>
          </p:nvPr>
        </p:nvSpPr>
        <p:spPr>
          <a:xfrm>
            <a:off x="3335100" y="1617575"/>
            <a:ext cx="5497200" cy="137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 sz="37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pic>
        <p:nvPicPr>
          <p:cNvPr id="26" name="Google Shape;26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1290050"/>
            <a:ext cx="3040999" cy="207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Google Shape;27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2877" y="4573625"/>
            <a:ext cx="741498" cy="399274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4"/>
          <p:cNvSpPr txBox="1"/>
          <p:nvPr/>
        </p:nvSpPr>
        <p:spPr>
          <a:xfrm>
            <a:off x="3326000" y="3062475"/>
            <a:ext cx="5534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9" name="Google Shape;29;p4"/>
          <p:cNvSpPr txBox="1"/>
          <p:nvPr>
            <p:ph idx="1" type="subTitle"/>
          </p:nvPr>
        </p:nvSpPr>
        <p:spPr>
          <a:xfrm>
            <a:off x="3335025" y="2986525"/>
            <a:ext cx="5534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Medium"/>
              <a:buNone/>
              <a:defRPr sz="25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0" name="Google Shape;30;p4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" name="Google Shape;31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 txBox="1"/>
          <p:nvPr>
            <p:ph type="title"/>
          </p:nvPr>
        </p:nvSpPr>
        <p:spPr>
          <a:xfrm>
            <a:off x="311700" y="597425"/>
            <a:ext cx="8503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700"/>
              <a:buFont typeface="Montserrat Medium"/>
              <a:buNone/>
              <a:defRPr sz="27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" type="body"/>
          </p:nvPr>
        </p:nvSpPr>
        <p:spPr>
          <a:xfrm>
            <a:off x="432025" y="1304875"/>
            <a:ext cx="8280000" cy="33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id="35" name="Google Shape;35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5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7" name="Google Shape;37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" name="Google Shape;38;p5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72">
          <p15:clr>
            <a:srgbClr val="FA7B17"/>
          </p15:clr>
        </p15:guide>
        <p15:guide id="2" pos="5488">
          <p15:clr>
            <a:srgbClr val="FA7B17"/>
          </p15:clr>
        </p15:guide>
        <p15:guide id="3" orient="horz" pos="2960">
          <p15:clr>
            <a:srgbClr val="FA7B17"/>
          </p15:clr>
        </p15:guide>
        <p15:guide id="4" orient="horz" pos="3149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6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  <a:defRPr sz="1200">
                <a:latin typeface="Montserrat"/>
                <a:ea typeface="Montserrat"/>
                <a:cs typeface="Montserrat"/>
                <a:sym typeface="Montserra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  <a:defRPr sz="1200">
                <a:latin typeface="Montserrat"/>
                <a:ea typeface="Montserrat"/>
                <a:cs typeface="Montserrat"/>
                <a:sym typeface="Montserra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  <a:defRPr sz="1200">
                <a:latin typeface="Montserrat"/>
                <a:ea typeface="Montserrat"/>
                <a:cs typeface="Montserrat"/>
                <a:sym typeface="Montserra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  <a:defRPr sz="1200">
                <a:latin typeface="Montserrat"/>
                <a:ea typeface="Montserrat"/>
                <a:cs typeface="Montserrat"/>
                <a:sym typeface="Montserra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id="44" name="Google Shape;44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45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6;p6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ágenes o gráficos" type="titleOnly">
  <p:cSld name="TITLE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/>
          <p:nvPr>
            <p:ph type="title"/>
          </p:nvPr>
        </p:nvSpPr>
        <p:spPr>
          <a:xfrm>
            <a:off x="311700" y="-12175"/>
            <a:ext cx="7749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Font typeface="Montserrat Medium"/>
              <a:buNone/>
              <a:defRPr sz="25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49" name="Google Shape;49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50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1" name="Google Shape;51;p7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8"/>
          <p:cNvSpPr/>
          <p:nvPr/>
        </p:nvSpPr>
        <p:spPr>
          <a:xfrm>
            <a:off x="-27250" y="-18175"/>
            <a:ext cx="9171300" cy="51618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8"/>
          <p:cNvSpPr txBox="1"/>
          <p:nvPr>
            <p:ph type="title"/>
          </p:nvPr>
        </p:nvSpPr>
        <p:spPr>
          <a:xfrm>
            <a:off x="490250" y="450150"/>
            <a:ext cx="8061000" cy="376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14141"/>
              </a:buClr>
              <a:buSzPts val="4000"/>
              <a:buFont typeface="Montserrat"/>
              <a:buNone/>
              <a:defRPr b="1" sz="4000">
                <a:solidFill>
                  <a:srgbClr val="41414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5" name="Google Shape;5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56" name="Google Shape;56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10675" y="4073939"/>
            <a:ext cx="1365875" cy="136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264238"/>
            <a:ext cx="1163080" cy="792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jercicios e image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9"/>
          <p:cNvSpPr txBox="1"/>
          <p:nvPr>
            <p:ph type="title"/>
          </p:nvPr>
        </p:nvSpPr>
        <p:spPr>
          <a:xfrm>
            <a:off x="265500" y="7759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Font typeface="Montserrat"/>
              <a:buNone/>
              <a:defRPr sz="38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2" name="Google Shape;62;p9"/>
          <p:cNvSpPr txBox="1"/>
          <p:nvPr>
            <p:ph idx="1" type="subTitle"/>
          </p:nvPr>
        </p:nvSpPr>
        <p:spPr>
          <a:xfrm>
            <a:off x="265500" y="24982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3" name="Google Shape;6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4" name="Google Shape;64;p9"/>
          <p:cNvSpPr/>
          <p:nvPr/>
        </p:nvSpPr>
        <p:spPr>
          <a:xfrm>
            <a:off x="4572150" y="-18175"/>
            <a:ext cx="4572000" cy="51618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5" name="Google Shape;65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06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9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tas">
  <p:cSld name="CAPTION_ONLY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0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0"/>
          <p:cNvSpPr txBox="1"/>
          <p:nvPr>
            <p:ph idx="1" type="body"/>
          </p:nvPr>
        </p:nvSpPr>
        <p:spPr>
          <a:xfrm>
            <a:off x="433800" y="1715975"/>
            <a:ext cx="8203800" cy="148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i="1" sz="2000">
                <a:latin typeface="Montserrat"/>
                <a:ea typeface="Montserrat"/>
                <a:cs typeface="Montserrat"/>
                <a:sym typeface="Montserrat"/>
              </a:defRPr>
            </a:lvl1pPr>
          </a:lstStyle>
          <a:p/>
        </p:txBody>
      </p:sp>
      <p:pic>
        <p:nvPicPr>
          <p:cNvPr id="71" name="Google Shape;71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27225" y="906000"/>
            <a:ext cx="1429649" cy="93666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2800" y="2758064"/>
            <a:ext cx="1385650" cy="907836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0"/>
          <p:cNvSpPr txBox="1"/>
          <p:nvPr/>
        </p:nvSpPr>
        <p:spPr>
          <a:xfrm>
            <a:off x="432025" y="3792225"/>
            <a:ext cx="8401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Autor/as/es:</a:t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4" name="Google Shape;74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0"/>
          <p:cNvSpPr txBox="1"/>
          <p:nvPr>
            <p:ph type="title"/>
          </p:nvPr>
        </p:nvSpPr>
        <p:spPr>
          <a:xfrm>
            <a:off x="1766475" y="3773600"/>
            <a:ext cx="71451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500"/>
              <a:buFont typeface="Montserrat Medium"/>
              <a:buNone/>
              <a:defRPr sz="15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7" name="Google Shape;77;p10"/>
          <p:cNvSpPr txBox="1"/>
          <p:nvPr>
            <p:ph idx="2" type="title"/>
          </p:nvPr>
        </p:nvSpPr>
        <p:spPr>
          <a:xfrm>
            <a:off x="432025" y="83275"/>
            <a:ext cx="7145100" cy="3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500"/>
              <a:buFont typeface="Montserrat SemiBold"/>
              <a:buNone/>
              <a:defRPr sz="1500"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78" name="Google Shape;78;p10"/>
          <p:cNvPicPr preferRelativeResize="0"/>
          <p:nvPr/>
        </p:nvPicPr>
        <p:blipFill rotWithShape="1">
          <a:blip r:embed="rId6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72">
          <p15:clr>
            <a:srgbClr val="FA7B17"/>
          </p15:clr>
        </p15:guide>
        <p15:guide id="2" pos="5441">
          <p15:clr>
            <a:srgbClr val="FA7B17"/>
          </p15:clr>
        </p15:guide>
        <p15:guide id="3" orient="horz" pos="2551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hyperlink" Target="https://www.postman.com/" TargetMode="External"/><Relationship Id="rId6" Type="http://schemas.openxmlformats.org/officeDocument/2006/relationships/hyperlink" Target="https://insomnia.rest/download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6"/>
          <p:cNvSpPr txBox="1"/>
          <p:nvPr>
            <p:ph type="title"/>
          </p:nvPr>
        </p:nvSpPr>
        <p:spPr>
          <a:xfrm>
            <a:off x="3335100" y="1469100"/>
            <a:ext cx="5497200" cy="137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Desarrollo Fullstack</a:t>
            </a:r>
            <a:endParaRPr/>
          </a:p>
        </p:txBody>
      </p:sp>
      <p:pic>
        <p:nvPicPr>
          <p:cNvPr id="144" name="Google Shape;14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7287" y="2844300"/>
            <a:ext cx="2112825" cy="129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5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Express Router</a:t>
            </a:r>
            <a:endParaRPr/>
          </a:p>
        </p:txBody>
      </p:sp>
      <p:sp>
        <p:nvSpPr>
          <p:cNvPr id="218" name="Google Shape;218;p25"/>
          <p:cNvSpPr txBox="1"/>
          <p:nvPr>
            <p:ph idx="1" type="body"/>
          </p:nvPr>
        </p:nvSpPr>
        <p:spPr>
          <a:xfrm>
            <a:off x="311700" y="1694650"/>
            <a:ext cx="5662800" cy="75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r>
              <a:rPr lang="es" sz="1430"/>
              <a:t>Una vez definidas todas las rutas o </a:t>
            </a:r>
            <a:r>
              <a:rPr b="1" lang="es" sz="1430"/>
              <a:t>endpoints</a:t>
            </a:r>
            <a:r>
              <a:rPr lang="es" sz="1430"/>
              <a:t> debemos exportar el módulo router para ser utilizado desde </a:t>
            </a:r>
            <a:r>
              <a:rPr lang="es" sz="1430">
                <a:highlight>
                  <a:srgbClr val="F8C823"/>
                </a:highlight>
              </a:rPr>
              <a:t>app.js</a:t>
            </a:r>
            <a:r>
              <a:rPr lang="es" sz="1430"/>
              <a:t>:</a:t>
            </a:r>
            <a:endParaRPr sz="1430"/>
          </a:p>
        </p:txBody>
      </p:sp>
      <p:sp>
        <p:nvSpPr>
          <p:cNvPr id="219" name="Google Shape;219;p25"/>
          <p:cNvSpPr txBox="1"/>
          <p:nvPr/>
        </p:nvSpPr>
        <p:spPr>
          <a:xfrm>
            <a:off x="366900" y="2970675"/>
            <a:ext cx="5328000" cy="346200"/>
          </a:xfrm>
          <a:prstGeom prst="rect">
            <a:avLst/>
          </a:prstGeom>
          <a:solidFill>
            <a:srgbClr val="41414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F7EDB"/>
                </a:solidFill>
                <a:latin typeface="Courier New"/>
                <a:ea typeface="Courier New"/>
                <a:cs typeface="Courier New"/>
                <a:sym typeface="Courier New"/>
              </a:rPr>
              <a:t>module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" sz="1050">
                <a:solidFill>
                  <a:srgbClr val="FF7EDB"/>
                </a:solidFill>
                <a:latin typeface="Courier New"/>
                <a:ea typeface="Courier New"/>
                <a:cs typeface="Courier New"/>
                <a:sym typeface="Courier New"/>
              </a:rPr>
              <a:t>exports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FF7EDB"/>
                </a:solidFill>
                <a:latin typeface="Courier New"/>
                <a:ea typeface="Courier New"/>
                <a:cs typeface="Courier New"/>
                <a:sym typeface="Courier New"/>
              </a:rPr>
              <a:t>router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FF7EDB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6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Express Router</a:t>
            </a:r>
            <a:endParaRPr/>
          </a:p>
        </p:txBody>
      </p:sp>
      <p:sp>
        <p:nvSpPr>
          <p:cNvPr id="225" name="Google Shape;225;p26"/>
          <p:cNvSpPr txBox="1"/>
          <p:nvPr>
            <p:ph idx="1" type="body"/>
          </p:nvPr>
        </p:nvSpPr>
        <p:spPr>
          <a:xfrm>
            <a:off x="311700" y="1170125"/>
            <a:ext cx="7766700" cy="69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1200"/>
              </a:spcAft>
              <a:buSzPct val="65384"/>
              <a:buNone/>
            </a:pPr>
            <a:r>
              <a:rPr lang="es" sz="1430"/>
              <a:t>Finalmente llamamos nuestro archivo de rutas desde </a:t>
            </a:r>
            <a:r>
              <a:rPr lang="es" sz="1430">
                <a:highlight>
                  <a:srgbClr val="F8C823"/>
                </a:highlight>
              </a:rPr>
              <a:t>app.js</a:t>
            </a:r>
            <a:r>
              <a:rPr lang="es" sz="1430"/>
              <a:t> y a través del </a:t>
            </a:r>
            <a:r>
              <a:rPr b="1" lang="es" sz="1430"/>
              <a:t>middleware</a:t>
            </a:r>
            <a:r>
              <a:rPr lang="es" sz="1430"/>
              <a:t> </a:t>
            </a:r>
            <a:r>
              <a:rPr lang="es" sz="1430">
                <a:solidFill>
                  <a:srgbClr val="FF7EDB"/>
                </a:solidFill>
                <a:highlight>
                  <a:srgbClr val="414141"/>
                </a:highlight>
              </a:rPr>
              <a:t>app</a:t>
            </a:r>
            <a:r>
              <a:rPr lang="es" sz="1430">
                <a:solidFill>
                  <a:srgbClr val="BBBBBB"/>
                </a:solidFill>
                <a:highlight>
                  <a:srgbClr val="414141"/>
                </a:highlight>
              </a:rPr>
              <a:t>.</a:t>
            </a:r>
            <a:r>
              <a:rPr lang="es" sz="1430">
                <a:solidFill>
                  <a:srgbClr val="36F9F6"/>
                </a:solidFill>
                <a:highlight>
                  <a:srgbClr val="414141"/>
                </a:highlight>
              </a:rPr>
              <a:t>use</a:t>
            </a:r>
            <a:r>
              <a:rPr lang="es" sz="1430">
                <a:solidFill>
                  <a:srgbClr val="BBBBBB"/>
                </a:solidFill>
                <a:highlight>
                  <a:srgbClr val="414141"/>
                </a:highlight>
              </a:rPr>
              <a:t>()</a:t>
            </a:r>
            <a:r>
              <a:rPr lang="es" sz="1430"/>
              <a:t> indicamos que peticiones deben ser respondidas con esas rutas.</a:t>
            </a:r>
            <a:endParaRPr sz="1430">
              <a:highlight>
                <a:srgbClr val="F8C823"/>
              </a:highlight>
            </a:endParaRPr>
          </a:p>
        </p:txBody>
      </p:sp>
      <p:sp>
        <p:nvSpPr>
          <p:cNvPr id="226" name="Google Shape;226;p26"/>
          <p:cNvSpPr txBox="1"/>
          <p:nvPr/>
        </p:nvSpPr>
        <p:spPr>
          <a:xfrm>
            <a:off x="366900" y="1960400"/>
            <a:ext cx="7314900" cy="2320500"/>
          </a:xfrm>
          <a:prstGeom prst="rect">
            <a:avLst/>
          </a:prstGeom>
          <a:solidFill>
            <a:srgbClr val="41414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EDE5D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36F9F6"/>
                </a:solidFill>
                <a:latin typeface="Courier New"/>
                <a:ea typeface="Courier New"/>
                <a:cs typeface="Courier New"/>
                <a:sym typeface="Courier New"/>
              </a:rPr>
              <a:t>express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36F9F6"/>
                </a:solidFill>
                <a:latin typeface="Courier New"/>
                <a:ea typeface="Courier New"/>
                <a:cs typeface="Courier New"/>
                <a:sym typeface="Courier New"/>
              </a:rPr>
              <a:t>require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FF8B39"/>
                </a:solidFill>
                <a:latin typeface="Courier New"/>
                <a:ea typeface="Courier New"/>
                <a:cs typeface="Courier New"/>
                <a:sym typeface="Courier New"/>
              </a:rPr>
              <a:t>'express'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rgbClr val="BBBBBB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EDE5D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FF7EDB"/>
                </a:solidFill>
                <a:latin typeface="Courier New"/>
                <a:ea typeface="Courier New"/>
                <a:cs typeface="Courier New"/>
                <a:sym typeface="Courier New"/>
              </a:rPr>
              <a:t>app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36F9F6"/>
                </a:solidFill>
                <a:latin typeface="Courier New"/>
                <a:ea typeface="Courier New"/>
                <a:cs typeface="Courier New"/>
                <a:sym typeface="Courier New"/>
              </a:rPr>
              <a:t>express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sz="1050">
              <a:solidFill>
                <a:srgbClr val="BBBBBB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EDE5D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FF7EDB"/>
                </a:solidFill>
                <a:latin typeface="Courier New"/>
                <a:ea typeface="Courier New"/>
                <a:cs typeface="Courier New"/>
                <a:sym typeface="Courier New"/>
              </a:rPr>
              <a:t>mainRoutes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36F9F6"/>
                </a:solidFill>
                <a:latin typeface="Courier New"/>
                <a:ea typeface="Courier New"/>
                <a:cs typeface="Courier New"/>
                <a:sym typeface="Courier New"/>
              </a:rPr>
              <a:t>require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FF8B39"/>
                </a:solidFill>
                <a:latin typeface="Courier New"/>
                <a:ea typeface="Courier New"/>
                <a:cs typeface="Courier New"/>
                <a:sym typeface="Courier New"/>
              </a:rPr>
              <a:t>'./src/routes/mainRoutes.js'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50">
              <a:solidFill>
                <a:srgbClr val="BBBBBB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BBBBBB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EDE5D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FF7EDB"/>
                </a:solidFill>
                <a:latin typeface="Courier New"/>
                <a:ea typeface="Courier New"/>
                <a:cs typeface="Courier New"/>
                <a:sym typeface="Courier New"/>
              </a:rPr>
              <a:t>PORT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2EE2FA"/>
                </a:solidFill>
                <a:latin typeface="Courier New"/>
                <a:ea typeface="Courier New"/>
                <a:cs typeface="Courier New"/>
                <a:sym typeface="Courier New"/>
              </a:rPr>
              <a:t>3000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BBBBBB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BBBBBB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F7EDB"/>
                </a:solidFill>
                <a:latin typeface="Courier New"/>
                <a:ea typeface="Courier New"/>
                <a:cs typeface="Courier New"/>
                <a:sym typeface="Courier New"/>
              </a:rPr>
              <a:t>app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" sz="1050">
                <a:solidFill>
                  <a:srgbClr val="36F9F6"/>
                </a:solidFill>
                <a:latin typeface="Courier New"/>
                <a:ea typeface="Courier New"/>
                <a:cs typeface="Courier New"/>
                <a:sym typeface="Courier New"/>
              </a:rPr>
              <a:t>use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36F9F6"/>
                </a:solidFill>
                <a:latin typeface="Courier New"/>
                <a:ea typeface="Courier New"/>
                <a:cs typeface="Courier New"/>
                <a:sym typeface="Courier New"/>
              </a:rPr>
              <a:t>express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" sz="1050">
                <a:solidFill>
                  <a:srgbClr val="36F9F6"/>
                </a:solidFill>
                <a:latin typeface="Courier New"/>
                <a:ea typeface="Courier New"/>
                <a:cs typeface="Courier New"/>
                <a:sym typeface="Courier New"/>
              </a:rPr>
              <a:t>static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FF8B39"/>
                </a:solidFill>
                <a:latin typeface="Courier New"/>
                <a:ea typeface="Courier New"/>
                <a:cs typeface="Courier New"/>
                <a:sym typeface="Courier New"/>
              </a:rPr>
              <a:t>'public'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));</a:t>
            </a:r>
            <a:endParaRPr sz="1050">
              <a:solidFill>
                <a:srgbClr val="BBBBBB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F7EDB"/>
                </a:solidFill>
                <a:latin typeface="Courier New"/>
                <a:ea typeface="Courier New"/>
                <a:cs typeface="Courier New"/>
                <a:sym typeface="Courier New"/>
              </a:rPr>
              <a:t>app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" sz="1050">
                <a:solidFill>
                  <a:srgbClr val="36F9F6"/>
                </a:solidFill>
                <a:latin typeface="Courier New"/>
                <a:ea typeface="Courier New"/>
                <a:cs typeface="Courier New"/>
                <a:sym typeface="Courier New"/>
              </a:rPr>
              <a:t>use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FF8B39"/>
                </a:solidFill>
                <a:latin typeface="Courier New"/>
                <a:ea typeface="Courier New"/>
                <a:cs typeface="Courier New"/>
                <a:sym typeface="Courier New"/>
              </a:rPr>
              <a:t>'/'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s" sz="1050">
                <a:solidFill>
                  <a:srgbClr val="FF7EDB"/>
                </a:solidFill>
                <a:latin typeface="Courier New"/>
                <a:ea typeface="Courier New"/>
                <a:cs typeface="Courier New"/>
                <a:sym typeface="Courier New"/>
              </a:rPr>
              <a:t>mainRoutes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rgbClr val="BBBBBB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BBBBBB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F7EDB"/>
                </a:solidFill>
                <a:latin typeface="Courier New"/>
                <a:ea typeface="Courier New"/>
                <a:cs typeface="Courier New"/>
                <a:sym typeface="Courier New"/>
              </a:rPr>
              <a:t>app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" sz="1050">
                <a:solidFill>
                  <a:srgbClr val="36F9F6"/>
                </a:solidFill>
                <a:latin typeface="Courier New"/>
                <a:ea typeface="Courier New"/>
                <a:cs typeface="Courier New"/>
                <a:sym typeface="Courier New"/>
              </a:rPr>
              <a:t>listen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FF7EDB"/>
                </a:solidFill>
                <a:latin typeface="Courier New"/>
                <a:ea typeface="Courier New"/>
                <a:cs typeface="Courier New"/>
                <a:sym typeface="Courier New"/>
              </a:rPr>
              <a:t>PORT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, () </a:t>
            </a:r>
            <a:r>
              <a:rPr lang="es" sz="1050">
                <a:solidFill>
                  <a:srgbClr val="FEDE5D"/>
                </a:solidFill>
                <a:latin typeface="Courier New"/>
                <a:ea typeface="Courier New"/>
                <a:cs typeface="Courier New"/>
                <a:sym typeface="Courier New"/>
              </a:rPr>
              <a:t>=&gt;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FF7EDB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" sz="1050">
                <a:solidFill>
                  <a:srgbClr val="36F9F6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FF8B39"/>
                </a:solidFill>
                <a:latin typeface="Courier New"/>
                <a:ea typeface="Courier New"/>
                <a:cs typeface="Courier New"/>
                <a:sym typeface="Courier New"/>
              </a:rPr>
              <a:t>`Servidor corriendo en http://localhost:</a:t>
            </a:r>
            <a:r>
              <a:rPr lang="es" sz="1050">
                <a:solidFill>
                  <a:srgbClr val="72F1B8"/>
                </a:solidFill>
                <a:latin typeface="Courier New"/>
                <a:ea typeface="Courier New"/>
                <a:cs typeface="Courier New"/>
                <a:sym typeface="Courier New"/>
              </a:rPr>
              <a:t>${</a:t>
            </a:r>
            <a:r>
              <a:rPr lang="es" sz="1050">
                <a:solidFill>
                  <a:srgbClr val="FF7EDB"/>
                </a:solidFill>
                <a:latin typeface="Courier New"/>
                <a:ea typeface="Courier New"/>
                <a:cs typeface="Courier New"/>
                <a:sym typeface="Courier New"/>
              </a:rPr>
              <a:t>PORT</a:t>
            </a:r>
            <a:r>
              <a:rPr lang="es" sz="1050">
                <a:solidFill>
                  <a:srgbClr val="72F1B8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es" sz="1050">
                <a:solidFill>
                  <a:srgbClr val="FF8B39"/>
                </a:solidFill>
                <a:latin typeface="Courier New"/>
                <a:ea typeface="Courier New"/>
                <a:cs typeface="Courier New"/>
                <a:sym typeface="Courier New"/>
              </a:rPr>
              <a:t>`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));</a:t>
            </a:r>
            <a:endParaRPr sz="1050">
              <a:solidFill>
                <a:srgbClr val="FEDE5D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7"/>
          <p:cNvSpPr txBox="1"/>
          <p:nvPr>
            <p:ph type="title"/>
          </p:nvPr>
        </p:nvSpPr>
        <p:spPr>
          <a:xfrm>
            <a:off x="490250" y="450150"/>
            <a:ext cx="8061000" cy="376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Probemos nuestros endpoints.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8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POSTMAN/INSOMNIA</a:t>
            </a:r>
            <a:endParaRPr/>
          </a:p>
        </p:txBody>
      </p:sp>
      <p:sp>
        <p:nvSpPr>
          <p:cNvPr id="237" name="Google Shape;237;p28"/>
          <p:cNvSpPr txBox="1"/>
          <p:nvPr/>
        </p:nvSpPr>
        <p:spPr>
          <a:xfrm>
            <a:off x="311700" y="1523575"/>
            <a:ext cx="4524900" cy="17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Para lograr esto </a:t>
            </a:r>
            <a:r>
              <a:rPr lang="es">
                <a:solidFill>
                  <a:srgbClr val="F9F9F9"/>
                </a:solidFill>
                <a:highlight>
                  <a:srgbClr val="E15BBA"/>
                </a:highlight>
                <a:latin typeface="Montserrat"/>
                <a:ea typeface="Montserrat"/>
                <a:cs typeface="Montserrat"/>
                <a:sym typeface="Montserrat"/>
              </a:rPr>
              <a:t>podemos usar programas</a:t>
            </a: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que nos permiten </a:t>
            </a:r>
            <a:r>
              <a:rPr b="1"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“simular”</a:t>
            </a: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estas peticiones a través de los </a:t>
            </a:r>
            <a:r>
              <a:rPr lang="es">
                <a:solidFill>
                  <a:schemeClr val="dk2"/>
                </a:solidFill>
                <a:highlight>
                  <a:srgbClr val="F8C823"/>
                </a:highlight>
                <a:latin typeface="Montserrat"/>
                <a:ea typeface="Montserrat"/>
                <a:cs typeface="Montserrat"/>
                <a:sym typeface="Montserrat"/>
              </a:rPr>
              <a:t>distintos métodos HTTP</a:t>
            </a: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Estas herramientas facilitan </a:t>
            </a:r>
            <a:r>
              <a:rPr lang="es" u="sng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enviar consultas a nuestro servidor</a:t>
            </a: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sin </a:t>
            </a:r>
            <a:r>
              <a:rPr b="1" lang="es">
                <a:solidFill>
                  <a:srgbClr val="E15BBA"/>
                </a:solidFill>
                <a:latin typeface="Montserrat"/>
                <a:ea typeface="Montserrat"/>
                <a:cs typeface="Montserrat"/>
                <a:sym typeface="Montserrat"/>
              </a:rPr>
              <a:t>depender de un Frontend armado</a:t>
            </a: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. 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38" name="Google Shape;23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4150" y="1523563"/>
            <a:ext cx="3858148" cy="1180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74150" y="2998863"/>
            <a:ext cx="3858150" cy="1042801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28"/>
          <p:cNvSpPr txBox="1"/>
          <p:nvPr/>
        </p:nvSpPr>
        <p:spPr>
          <a:xfrm>
            <a:off x="311700" y="3406075"/>
            <a:ext cx="3000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5"/>
              </a:rPr>
              <a:t>https://www.postman.com/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6"/>
              </a:rPr>
              <a:t>https://insomnia.rest/download</a:t>
            </a:r>
            <a:endParaRPr sz="12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9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POSTMAN</a:t>
            </a:r>
            <a:endParaRPr/>
          </a:p>
        </p:txBody>
      </p:sp>
      <p:sp>
        <p:nvSpPr>
          <p:cNvPr id="246" name="Google Shape;246;p29"/>
          <p:cNvSpPr txBox="1"/>
          <p:nvPr/>
        </p:nvSpPr>
        <p:spPr>
          <a:xfrm>
            <a:off x="311700" y="1463350"/>
            <a:ext cx="7258200" cy="6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Dentro de </a:t>
            </a:r>
            <a:r>
              <a:rPr b="1"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POSTMAN</a:t>
            </a: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podemos crear una nueva petición con el botón de </a:t>
            </a:r>
            <a:r>
              <a:rPr b="1" lang="es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+</a:t>
            </a: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luego seleccionamos el método (en este caso </a:t>
            </a:r>
            <a:r>
              <a:rPr b="1" lang="es">
                <a:solidFill>
                  <a:srgbClr val="7685E6"/>
                </a:solidFill>
                <a:latin typeface="Montserrat"/>
                <a:ea typeface="Montserrat"/>
                <a:cs typeface="Montserrat"/>
                <a:sym typeface="Montserrat"/>
              </a:rPr>
              <a:t>GET</a:t>
            </a: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) y la </a:t>
            </a:r>
            <a:r>
              <a:rPr b="1"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url</a:t>
            </a: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a consultar.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47" name="Google Shape;24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0425" y="2297525"/>
            <a:ext cx="5490801" cy="2117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8" name="Google Shape;248;p29"/>
          <p:cNvCxnSpPr/>
          <p:nvPr/>
        </p:nvCxnSpPr>
        <p:spPr>
          <a:xfrm flipH="1">
            <a:off x="1007225" y="2057450"/>
            <a:ext cx="3621000" cy="868800"/>
          </a:xfrm>
          <a:prstGeom prst="bentConnector3">
            <a:avLst>
              <a:gd fmla="val 0" name="adj1"/>
            </a:avLst>
          </a:prstGeom>
          <a:noFill/>
          <a:ln cap="flat" cmpd="sng" w="19050">
            <a:solidFill>
              <a:srgbClr val="F8C823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249" name="Google Shape;249;p29"/>
          <p:cNvSpPr txBox="1"/>
          <p:nvPr/>
        </p:nvSpPr>
        <p:spPr>
          <a:xfrm>
            <a:off x="5975400" y="2944725"/>
            <a:ext cx="3000000" cy="8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Finalmente presionamos </a:t>
            </a:r>
            <a:r>
              <a:rPr b="1" lang="es">
                <a:solidFill>
                  <a:srgbClr val="4472C4"/>
                </a:solidFill>
                <a:latin typeface="Montserrat"/>
                <a:ea typeface="Montserrat"/>
                <a:cs typeface="Montserrat"/>
                <a:sym typeface="Montserrat"/>
              </a:rPr>
              <a:t>SEND</a:t>
            </a: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y esperamos la </a:t>
            </a:r>
            <a:r>
              <a:rPr lang="es">
                <a:solidFill>
                  <a:schemeClr val="lt1"/>
                </a:solidFill>
                <a:highlight>
                  <a:srgbClr val="70AD47"/>
                </a:highlight>
                <a:latin typeface="Montserrat"/>
                <a:ea typeface="Montserrat"/>
                <a:cs typeface="Montserrat"/>
                <a:sym typeface="Montserrat"/>
              </a:rPr>
              <a:t>respuesta</a:t>
            </a: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del servidor.</a:t>
            </a:r>
            <a:endParaRPr/>
          </a:p>
        </p:txBody>
      </p:sp>
      <p:sp>
        <p:nvSpPr>
          <p:cNvPr id="250" name="Google Shape;250;p29"/>
          <p:cNvSpPr/>
          <p:nvPr/>
        </p:nvSpPr>
        <p:spPr>
          <a:xfrm>
            <a:off x="410375" y="3840525"/>
            <a:ext cx="5490900" cy="572700"/>
          </a:xfrm>
          <a:prstGeom prst="rect">
            <a:avLst/>
          </a:prstGeom>
          <a:noFill/>
          <a:ln cap="flat" cmpd="sng" w="19050">
            <a:solidFill>
              <a:srgbClr val="70AD4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51" name="Google Shape;251;p29"/>
          <p:cNvCxnSpPr/>
          <p:nvPr/>
        </p:nvCxnSpPr>
        <p:spPr>
          <a:xfrm flipH="1" rot="10800000">
            <a:off x="5884050" y="3519600"/>
            <a:ext cx="2064300" cy="744900"/>
          </a:xfrm>
          <a:prstGeom prst="bentConnector3">
            <a:avLst>
              <a:gd fmla="val 99580" name="adj1"/>
            </a:avLst>
          </a:prstGeom>
          <a:noFill/>
          <a:ln cap="flat" cmpd="sng" w="19050">
            <a:solidFill>
              <a:srgbClr val="70AD4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2" name="Google Shape;252;p29"/>
          <p:cNvSpPr/>
          <p:nvPr/>
        </p:nvSpPr>
        <p:spPr>
          <a:xfrm>
            <a:off x="1248050" y="2306875"/>
            <a:ext cx="180600" cy="163500"/>
          </a:xfrm>
          <a:prstGeom prst="rect">
            <a:avLst/>
          </a:prstGeom>
          <a:noFill/>
          <a:ln cap="flat" cmpd="sng" w="19050">
            <a:solidFill>
              <a:srgbClr val="BBBBB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53" name="Google Shape;253;p29"/>
          <p:cNvCxnSpPr>
            <a:stCxn id="252" idx="3"/>
          </p:cNvCxnSpPr>
          <p:nvPr/>
        </p:nvCxnSpPr>
        <p:spPr>
          <a:xfrm flipH="1" rot="10800000">
            <a:off x="1428650" y="1799425"/>
            <a:ext cx="5547600" cy="589200"/>
          </a:xfrm>
          <a:prstGeom prst="bentConnector3">
            <a:avLst>
              <a:gd fmla="val 100002" name="adj1"/>
            </a:avLst>
          </a:prstGeom>
          <a:noFill/>
          <a:ln cap="flat" cmpd="sng" w="19050">
            <a:solidFill>
              <a:srgbClr val="BBBBBB"/>
            </a:solidFill>
            <a:prstDash val="solid"/>
            <a:round/>
            <a:headEnd len="med" w="med" type="stealth"/>
            <a:tailEnd len="med" w="med" type="non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0"/>
          <p:cNvSpPr txBox="1"/>
          <p:nvPr>
            <p:ph type="title"/>
          </p:nvPr>
        </p:nvSpPr>
        <p:spPr>
          <a:xfrm>
            <a:off x="490250" y="450150"/>
            <a:ext cx="4972200" cy="376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 esta manera probamos nuestro </a:t>
            </a:r>
            <a:r>
              <a:rPr lang="es">
                <a:solidFill>
                  <a:srgbClr val="7685E6"/>
                </a:solidFill>
              </a:rPr>
              <a:t>backend</a:t>
            </a:r>
            <a:r>
              <a:rPr lang="es"/>
              <a:t> sin un </a:t>
            </a:r>
            <a:r>
              <a:rPr lang="es">
                <a:solidFill>
                  <a:srgbClr val="FF7EDB"/>
                </a:solidFill>
              </a:rPr>
              <a:t>frontend</a:t>
            </a:r>
            <a:r>
              <a:rPr lang="es"/>
              <a:t>.</a:t>
            </a:r>
            <a:endParaRPr/>
          </a:p>
        </p:txBody>
      </p:sp>
      <p:pic>
        <p:nvPicPr>
          <p:cNvPr id="259" name="Google Shape;25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2400" y="1170000"/>
            <a:ext cx="3376750" cy="25223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1"/>
          <p:cNvSpPr txBox="1"/>
          <p:nvPr>
            <p:ph type="title"/>
          </p:nvPr>
        </p:nvSpPr>
        <p:spPr>
          <a:xfrm>
            <a:off x="490250" y="450150"/>
            <a:ext cx="8061000" cy="376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Ahora con POST.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2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3F3F3F"/>
                </a:solidFill>
                <a:highlight>
                  <a:srgbClr val="F8C823"/>
                </a:highlight>
              </a:rPr>
              <a:t>Parseando datos recibidos</a:t>
            </a:r>
            <a:endParaRPr>
              <a:solidFill>
                <a:srgbClr val="3F3F3F"/>
              </a:solidFill>
              <a:highlight>
                <a:srgbClr val="F8C823"/>
              </a:highlight>
            </a:endParaRPr>
          </a:p>
        </p:txBody>
      </p:sp>
      <p:sp>
        <p:nvSpPr>
          <p:cNvPr id="270" name="Google Shape;270;p32"/>
          <p:cNvSpPr txBox="1"/>
          <p:nvPr>
            <p:ph idx="1" type="body"/>
          </p:nvPr>
        </p:nvSpPr>
        <p:spPr>
          <a:xfrm>
            <a:off x="311700" y="1152475"/>
            <a:ext cx="6509700" cy="96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Hasta el momento venimos trabajando con </a:t>
            </a:r>
            <a:r>
              <a:rPr b="1" lang="es">
                <a:solidFill>
                  <a:srgbClr val="70AD47"/>
                </a:solidFill>
              </a:rPr>
              <a:t>GET</a:t>
            </a:r>
            <a:r>
              <a:rPr lang="es"/>
              <a:t>, pero para que nuestro servidor pueda recibir peticiones por </a:t>
            </a:r>
            <a:r>
              <a:rPr lang="es">
                <a:solidFill>
                  <a:schemeClr val="lt1"/>
                </a:solidFill>
                <a:highlight>
                  <a:srgbClr val="7685E6"/>
                </a:highlight>
              </a:rPr>
              <a:t>POST</a:t>
            </a:r>
            <a:r>
              <a:rPr lang="es"/>
              <a:t> necesitamos </a:t>
            </a:r>
            <a:r>
              <a:rPr i="1" lang="es" u="sng"/>
              <a:t>convertir</a:t>
            </a:r>
            <a:r>
              <a:rPr lang="es"/>
              <a:t> los </a:t>
            </a:r>
            <a:r>
              <a:rPr lang="es">
                <a:highlight>
                  <a:srgbClr val="F8C823"/>
                </a:highlight>
              </a:rPr>
              <a:t>datos recibidos</a:t>
            </a:r>
            <a:r>
              <a:rPr lang="es"/>
              <a:t> en el </a:t>
            </a:r>
            <a:r>
              <a:rPr b="1" lang="es"/>
              <a:t>BODY</a:t>
            </a:r>
            <a:r>
              <a:rPr lang="es"/>
              <a:t> a un formato que </a:t>
            </a:r>
            <a:r>
              <a:rPr b="1" lang="es">
                <a:solidFill>
                  <a:srgbClr val="E15BBA"/>
                </a:solidFill>
              </a:rPr>
              <a:t>entienda el servidor</a:t>
            </a:r>
            <a:r>
              <a:rPr lang="es"/>
              <a:t>.</a:t>
            </a:r>
            <a:endParaRPr/>
          </a:p>
        </p:txBody>
      </p:sp>
      <p:sp>
        <p:nvSpPr>
          <p:cNvPr id="271" name="Google Shape;271;p32"/>
          <p:cNvSpPr txBox="1"/>
          <p:nvPr>
            <p:ph idx="2" type="body"/>
          </p:nvPr>
        </p:nvSpPr>
        <p:spPr>
          <a:xfrm>
            <a:off x="5884000" y="2728500"/>
            <a:ext cx="3096300" cy="131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" sz="1300"/>
              <a:t>Usando los </a:t>
            </a:r>
            <a:r>
              <a:rPr b="1" lang="es" sz="1300"/>
              <a:t>middlewares</a:t>
            </a:r>
            <a:r>
              <a:rPr lang="es" sz="1300"/>
              <a:t> nativos </a:t>
            </a:r>
            <a:r>
              <a:rPr lang="es" sz="1300">
                <a:solidFill>
                  <a:schemeClr val="lt1"/>
                </a:solidFill>
                <a:highlight>
                  <a:srgbClr val="E15BBA"/>
                </a:highlight>
              </a:rPr>
              <a:t>.urlencoded()</a:t>
            </a:r>
            <a:r>
              <a:rPr lang="es" sz="1300"/>
              <a:t> y </a:t>
            </a:r>
            <a:r>
              <a:rPr lang="es" sz="1300">
                <a:solidFill>
                  <a:schemeClr val="lt1"/>
                </a:solidFill>
                <a:highlight>
                  <a:srgbClr val="E15BBA"/>
                </a:highlight>
              </a:rPr>
              <a:t>.json()</a:t>
            </a:r>
            <a:r>
              <a:rPr lang="es" sz="1300"/>
              <a:t> podemos convertir la data de estos formatos a uno que el </a:t>
            </a:r>
            <a:r>
              <a:rPr b="1" lang="es" sz="1300">
                <a:solidFill>
                  <a:srgbClr val="7685E6"/>
                </a:solidFill>
              </a:rPr>
              <a:t>servidor pueda manejar</a:t>
            </a:r>
            <a:r>
              <a:rPr lang="es" sz="1300"/>
              <a:t>.</a:t>
            </a:r>
            <a:endParaRPr sz="1300">
              <a:solidFill>
                <a:schemeClr val="lt1"/>
              </a:solidFill>
              <a:highlight>
                <a:srgbClr val="E15BBA"/>
              </a:highlight>
            </a:endParaRPr>
          </a:p>
        </p:txBody>
      </p:sp>
      <p:sp>
        <p:nvSpPr>
          <p:cNvPr id="272" name="Google Shape;272;p32"/>
          <p:cNvSpPr txBox="1"/>
          <p:nvPr/>
        </p:nvSpPr>
        <p:spPr>
          <a:xfrm>
            <a:off x="384100" y="2368051"/>
            <a:ext cx="5328000" cy="1881600"/>
          </a:xfrm>
          <a:prstGeom prst="rect">
            <a:avLst/>
          </a:prstGeom>
          <a:solidFill>
            <a:srgbClr val="41414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050">
                <a:solidFill>
                  <a:srgbClr val="848BBD"/>
                </a:solidFill>
                <a:latin typeface="Courier New"/>
                <a:ea typeface="Courier New"/>
                <a:cs typeface="Courier New"/>
                <a:sym typeface="Courier New"/>
              </a:rPr>
              <a:t>/*</a:t>
            </a:r>
            <a:endParaRPr i="1" sz="1050">
              <a:solidFill>
                <a:srgbClr val="848BB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050">
                <a:solidFill>
                  <a:srgbClr val="848BBD"/>
                </a:solidFill>
                <a:latin typeface="Courier New"/>
                <a:ea typeface="Courier New"/>
                <a:cs typeface="Courier New"/>
                <a:sym typeface="Courier New"/>
              </a:rPr>
              <a:t>* Convertimos los datos entrantes en formato</a:t>
            </a:r>
            <a:endParaRPr i="1" sz="1050">
              <a:solidFill>
                <a:srgbClr val="848BB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050">
                <a:solidFill>
                  <a:srgbClr val="848BBD"/>
                </a:solidFill>
                <a:latin typeface="Courier New"/>
                <a:ea typeface="Courier New"/>
                <a:cs typeface="Courier New"/>
                <a:sym typeface="Courier New"/>
              </a:rPr>
              <a:t>* application/x-www-form-urlencoded y application/json</a:t>
            </a:r>
            <a:endParaRPr i="1" sz="1050">
              <a:solidFill>
                <a:srgbClr val="848BB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050">
                <a:solidFill>
                  <a:srgbClr val="848BBD"/>
                </a:solidFill>
                <a:latin typeface="Courier New"/>
                <a:ea typeface="Courier New"/>
                <a:cs typeface="Courier New"/>
                <a:sym typeface="Courier New"/>
              </a:rPr>
              <a:t>* a un formato entendible por el servidor</a:t>
            </a:r>
            <a:endParaRPr i="1" sz="1050">
              <a:solidFill>
                <a:srgbClr val="848BB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050">
                <a:solidFill>
                  <a:srgbClr val="848BBD"/>
                </a:solidFill>
                <a:latin typeface="Courier New"/>
                <a:ea typeface="Courier New"/>
                <a:cs typeface="Courier New"/>
                <a:sym typeface="Courier New"/>
              </a:rPr>
              <a:t>*/</a:t>
            </a:r>
            <a:endParaRPr i="1" sz="1050">
              <a:solidFill>
                <a:srgbClr val="848BB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BBBBBB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F7EDB"/>
                </a:solidFill>
                <a:latin typeface="Courier New"/>
                <a:ea typeface="Courier New"/>
                <a:cs typeface="Courier New"/>
                <a:sym typeface="Courier New"/>
              </a:rPr>
              <a:t>app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" sz="1050">
                <a:solidFill>
                  <a:srgbClr val="36F9F6"/>
                </a:solidFill>
                <a:latin typeface="Courier New"/>
                <a:ea typeface="Courier New"/>
                <a:cs typeface="Courier New"/>
                <a:sym typeface="Courier New"/>
              </a:rPr>
              <a:t>use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36F9F6"/>
                </a:solidFill>
                <a:latin typeface="Courier New"/>
                <a:ea typeface="Courier New"/>
                <a:cs typeface="Courier New"/>
                <a:sym typeface="Courier New"/>
              </a:rPr>
              <a:t>express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" sz="1050">
                <a:solidFill>
                  <a:srgbClr val="36F9F6"/>
                </a:solidFill>
                <a:latin typeface="Courier New"/>
                <a:ea typeface="Courier New"/>
                <a:cs typeface="Courier New"/>
                <a:sym typeface="Courier New"/>
              </a:rPr>
              <a:t>urlencoded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());</a:t>
            </a:r>
            <a:endParaRPr sz="1050">
              <a:solidFill>
                <a:srgbClr val="BBBBBB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F7EDB"/>
                </a:solidFill>
                <a:latin typeface="Courier New"/>
                <a:ea typeface="Courier New"/>
                <a:cs typeface="Courier New"/>
                <a:sym typeface="Courier New"/>
              </a:rPr>
              <a:t>app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" sz="1050">
                <a:solidFill>
                  <a:srgbClr val="36F9F6"/>
                </a:solidFill>
                <a:latin typeface="Courier New"/>
                <a:ea typeface="Courier New"/>
                <a:cs typeface="Courier New"/>
                <a:sym typeface="Courier New"/>
              </a:rPr>
              <a:t>use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36F9F6"/>
                </a:solidFill>
                <a:latin typeface="Courier New"/>
                <a:ea typeface="Courier New"/>
                <a:cs typeface="Courier New"/>
                <a:sym typeface="Courier New"/>
              </a:rPr>
              <a:t>express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" sz="1050">
                <a:solidFill>
                  <a:srgbClr val="36F9F6"/>
                </a:solidFill>
                <a:latin typeface="Courier New"/>
                <a:ea typeface="Courier New"/>
                <a:cs typeface="Courier New"/>
                <a:sym typeface="Courier New"/>
              </a:rPr>
              <a:t>json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());</a:t>
            </a:r>
            <a:endParaRPr sz="1050">
              <a:solidFill>
                <a:srgbClr val="F8C823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73" name="Google Shape;273;p32"/>
          <p:cNvSpPr txBox="1"/>
          <p:nvPr/>
        </p:nvSpPr>
        <p:spPr>
          <a:xfrm>
            <a:off x="311700" y="2117575"/>
            <a:ext cx="30000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s" sz="9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app.js</a:t>
            </a:r>
            <a:endParaRPr sz="700"/>
          </a:p>
        </p:txBody>
      </p:sp>
      <p:sp>
        <p:nvSpPr>
          <p:cNvPr id="274" name="Google Shape;274;p32"/>
          <p:cNvSpPr txBox="1"/>
          <p:nvPr/>
        </p:nvSpPr>
        <p:spPr>
          <a:xfrm>
            <a:off x="311700" y="4340850"/>
            <a:ext cx="74955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i="1" lang="es" sz="9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*nota:</a:t>
            </a:r>
            <a:r>
              <a:rPr i="1" lang="es" sz="9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en versiones previas a </a:t>
            </a:r>
            <a:r>
              <a:rPr b="1" i="1" lang="es" sz="9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express 4.16.0</a:t>
            </a:r>
            <a:r>
              <a:rPr i="1" lang="es" sz="9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se utilizaba una librería llamada body-parser para este propósito. </a:t>
            </a:r>
            <a:endParaRPr i="1" sz="9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3"/>
          <p:cNvSpPr txBox="1"/>
          <p:nvPr>
            <p:ph type="title"/>
          </p:nvPr>
        </p:nvSpPr>
        <p:spPr>
          <a:xfrm>
            <a:off x="490250" y="450150"/>
            <a:ext cx="8061000" cy="376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Finalmente </a:t>
            </a:r>
            <a:r>
              <a:rPr lang="es"/>
              <a:t>con PUT y DELETE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4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3F3F3F"/>
                </a:solidFill>
              </a:rPr>
              <a:t>Sobre escribiendo métodos</a:t>
            </a:r>
            <a:endParaRPr>
              <a:solidFill>
                <a:srgbClr val="3F3F3F"/>
              </a:solidFill>
            </a:endParaRPr>
          </a:p>
        </p:txBody>
      </p:sp>
      <p:sp>
        <p:nvSpPr>
          <p:cNvPr id="285" name="Google Shape;285;p34"/>
          <p:cNvSpPr txBox="1"/>
          <p:nvPr>
            <p:ph idx="1" type="body"/>
          </p:nvPr>
        </p:nvSpPr>
        <p:spPr>
          <a:xfrm>
            <a:off x="311700" y="1152475"/>
            <a:ext cx="7722600" cy="96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Los navegadores web, por ejemplo desde un </a:t>
            </a:r>
            <a:r>
              <a:rPr lang="es">
                <a:solidFill>
                  <a:schemeClr val="lt1"/>
                </a:solidFill>
                <a:highlight>
                  <a:srgbClr val="FF8B39"/>
                </a:highlight>
              </a:rPr>
              <a:t>formulario</a:t>
            </a:r>
            <a:r>
              <a:rPr lang="es"/>
              <a:t> únicamente soportan los métodos </a:t>
            </a:r>
            <a:r>
              <a:rPr b="1" lang="es">
                <a:solidFill>
                  <a:srgbClr val="70AD47"/>
                </a:solidFill>
              </a:rPr>
              <a:t>GET</a:t>
            </a:r>
            <a:r>
              <a:rPr lang="es"/>
              <a:t> y </a:t>
            </a:r>
            <a:r>
              <a:rPr b="1" lang="es">
                <a:solidFill>
                  <a:srgbClr val="4472C4"/>
                </a:solidFill>
              </a:rPr>
              <a:t>POST</a:t>
            </a:r>
            <a:r>
              <a:rPr lang="es"/>
              <a:t>, por lo que cuando deseamos utilizar un </a:t>
            </a:r>
            <a:r>
              <a:rPr lang="es" u="sng"/>
              <a:t>método diferente</a:t>
            </a:r>
            <a:r>
              <a:rPr lang="es"/>
              <a:t>, es preciso </a:t>
            </a:r>
            <a:r>
              <a:rPr b="1" lang="es"/>
              <a:t>sobreescribirlo</a:t>
            </a:r>
            <a:r>
              <a:rPr lang="es"/>
              <a:t>.</a:t>
            </a:r>
            <a:endParaRPr/>
          </a:p>
        </p:txBody>
      </p:sp>
      <p:sp>
        <p:nvSpPr>
          <p:cNvPr id="286" name="Google Shape;286;p34"/>
          <p:cNvSpPr txBox="1"/>
          <p:nvPr/>
        </p:nvSpPr>
        <p:spPr>
          <a:xfrm>
            <a:off x="311700" y="4340850"/>
            <a:ext cx="74955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i="1" lang="es" sz="9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*nota:</a:t>
            </a:r>
            <a:r>
              <a:rPr i="1" lang="es" sz="9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en versiones previas a </a:t>
            </a:r>
            <a:r>
              <a:rPr b="1" i="1" lang="es" sz="9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express 4.16.0</a:t>
            </a:r>
            <a:r>
              <a:rPr i="1" lang="es" sz="9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se utilizaba una librería llamada body-parser para este propósito. </a:t>
            </a:r>
            <a:endParaRPr i="1" sz="900"/>
          </a:p>
        </p:txBody>
      </p:sp>
      <p:sp>
        <p:nvSpPr>
          <p:cNvPr id="287" name="Google Shape;287;p34"/>
          <p:cNvSpPr txBox="1"/>
          <p:nvPr/>
        </p:nvSpPr>
        <p:spPr>
          <a:xfrm>
            <a:off x="5041075" y="2000843"/>
            <a:ext cx="3500700" cy="13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"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Para esto utilizaremos una </a:t>
            </a:r>
            <a:r>
              <a:rPr lang="es"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dependencia</a:t>
            </a:r>
            <a:r>
              <a:rPr lang="es"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llamada </a:t>
            </a:r>
            <a:r>
              <a:rPr b="1" lang="es"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method-override</a:t>
            </a:r>
            <a:r>
              <a:rPr lang="es"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es" sz="1300" u="sng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otro middleware</a:t>
            </a:r>
            <a:r>
              <a:rPr lang="es"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que </a:t>
            </a:r>
            <a:r>
              <a:rPr lang="es" sz="1300">
                <a:solidFill>
                  <a:schemeClr val="dk2"/>
                </a:solidFill>
                <a:highlight>
                  <a:srgbClr val="F8C823"/>
                </a:highlight>
                <a:latin typeface="Montserrat"/>
                <a:ea typeface="Montserrat"/>
                <a:cs typeface="Montserrat"/>
                <a:sym typeface="Montserrat"/>
              </a:rPr>
              <a:t>captura la petición</a:t>
            </a:r>
            <a:r>
              <a:rPr lang="es"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y si posee una mención a </a:t>
            </a:r>
            <a:r>
              <a:rPr b="1" lang="es" sz="1300">
                <a:solidFill>
                  <a:srgbClr val="E15BBA"/>
                </a:solidFill>
                <a:latin typeface="Montserrat"/>
                <a:ea typeface="Montserrat"/>
                <a:cs typeface="Montserrat"/>
                <a:sym typeface="Montserrat"/>
              </a:rPr>
              <a:t>algún método no soportado</a:t>
            </a:r>
            <a:r>
              <a:rPr lang="es"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b="1" lang="es"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lo sobreescribe</a:t>
            </a:r>
            <a:r>
              <a:rPr lang="es"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8" name="Google Shape;288;p34"/>
          <p:cNvSpPr txBox="1"/>
          <p:nvPr/>
        </p:nvSpPr>
        <p:spPr>
          <a:xfrm>
            <a:off x="401300" y="2151974"/>
            <a:ext cx="4442100" cy="346200"/>
          </a:xfrm>
          <a:prstGeom prst="rect">
            <a:avLst/>
          </a:prstGeom>
          <a:solidFill>
            <a:srgbClr val="41414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8C823"/>
                </a:solidFill>
                <a:latin typeface="Courier New"/>
                <a:ea typeface="Courier New"/>
                <a:cs typeface="Courier New"/>
                <a:sym typeface="Courier New"/>
              </a:rPr>
              <a:t>npm</a:t>
            </a:r>
            <a:r>
              <a:rPr lang="es" sz="1050">
                <a:solidFill>
                  <a:srgbClr val="FF7EDB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install method-override</a:t>
            </a:r>
            <a:endParaRPr sz="105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89" name="Google Shape;289;p34"/>
          <p:cNvSpPr txBox="1"/>
          <p:nvPr/>
        </p:nvSpPr>
        <p:spPr>
          <a:xfrm>
            <a:off x="401300" y="2820450"/>
            <a:ext cx="4442100" cy="1223700"/>
          </a:xfrm>
          <a:prstGeom prst="rect">
            <a:avLst/>
          </a:prstGeom>
          <a:solidFill>
            <a:srgbClr val="41414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EDE5D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36F9F6"/>
                </a:solidFill>
                <a:latin typeface="Courier New"/>
                <a:ea typeface="Courier New"/>
                <a:cs typeface="Courier New"/>
                <a:sym typeface="Courier New"/>
              </a:rPr>
              <a:t>methodOverride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36F9F6"/>
                </a:solidFill>
                <a:latin typeface="Courier New"/>
                <a:ea typeface="Courier New"/>
                <a:cs typeface="Courier New"/>
                <a:sym typeface="Courier New"/>
              </a:rPr>
              <a:t>require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FF8B39"/>
                </a:solidFill>
                <a:latin typeface="Courier New"/>
                <a:ea typeface="Courier New"/>
                <a:cs typeface="Courier New"/>
                <a:sym typeface="Courier New"/>
              </a:rPr>
              <a:t>'method-override'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rgbClr val="BBBBBB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F8C82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050">
                <a:solidFill>
                  <a:srgbClr val="848BBD"/>
                </a:solidFill>
                <a:latin typeface="Courier New"/>
                <a:ea typeface="Courier New"/>
                <a:cs typeface="Courier New"/>
                <a:sym typeface="Courier New"/>
              </a:rPr>
              <a:t>// Override para habilitar los métodos PUT y DELETE</a:t>
            </a:r>
            <a:endParaRPr i="1" sz="1050">
              <a:solidFill>
                <a:srgbClr val="848BB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BBBBBB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F7EDB"/>
                </a:solidFill>
                <a:latin typeface="Courier New"/>
                <a:ea typeface="Courier New"/>
                <a:cs typeface="Courier New"/>
                <a:sym typeface="Courier New"/>
              </a:rPr>
              <a:t>app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" sz="1050">
                <a:solidFill>
                  <a:srgbClr val="36F9F6"/>
                </a:solidFill>
                <a:latin typeface="Courier New"/>
                <a:ea typeface="Courier New"/>
                <a:cs typeface="Courier New"/>
                <a:sym typeface="Courier New"/>
              </a:rPr>
              <a:t>use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36F9F6"/>
                </a:solidFill>
                <a:latin typeface="Courier New"/>
                <a:ea typeface="Courier New"/>
                <a:cs typeface="Courier New"/>
                <a:sym typeface="Courier New"/>
              </a:rPr>
              <a:t>methodOverride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FF8B39"/>
                </a:solidFill>
                <a:latin typeface="Courier New"/>
                <a:ea typeface="Courier New"/>
                <a:cs typeface="Courier New"/>
                <a:sym typeface="Courier New"/>
              </a:rPr>
              <a:t>'_method'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));</a:t>
            </a:r>
            <a:endParaRPr sz="1050">
              <a:solidFill>
                <a:srgbClr val="F8C823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7"/>
          <p:cNvSpPr txBox="1"/>
          <p:nvPr>
            <p:ph type="ctrTitle"/>
          </p:nvPr>
        </p:nvSpPr>
        <p:spPr>
          <a:xfrm>
            <a:off x="311700" y="1226800"/>
            <a:ext cx="8520600" cy="15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Les damos la bienvenida</a:t>
            </a:r>
            <a:endParaRPr/>
          </a:p>
        </p:txBody>
      </p:sp>
      <p:sp>
        <p:nvSpPr>
          <p:cNvPr id="150" name="Google Shape;150;p1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Vamos a comenzar a grabar la clase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5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3F3F3F"/>
                </a:solidFill>
              </a:rPr>
              <a:t>Sobre escribiendo métodos</a:t>
            </a:r>
            <a:endParaRPr>
              <a:solidFill>
                <a:srgbClr val="3F3F3F"/>
              </a:solidFill>
            </a:endParaRPr>
          </a:p>
        </p:txBody>
      </p:sp>
      <p:sp>
        <p:nvSpPr>
          <p:cNvPr id="295" name="Google Shape;295;p35"/>
          <p:cNvSpPr txBox="1"/>
          <p:nvPr>
            <p:ph idx="1" type="body"/>
          </p:nvPr>
        </p:nvSpPr>
        <p:spPr>
          <a:xfrm>
            <a:off x="311700" y="1152475"/>
            <a:ext cx="7602300" cy="96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Ahora desde nuestros </a:t>
            </a:r>
            <a:r>
              <a:rPr b="1" lang="es"/>
              <a:t>formularios HTML</a:t>
            </a:r>
            <a:r>
              <a:rPr lang="es"/>
              <a:t>, solo debemos anteponer </a:t>
            </a:r>
            <a:r>
              <a:rPr lang="es" sz="1050">
                <a:solidFill>
                  <a:srgbClr val="FF8B39"/>
                </a:solidFill>
                <a:highlight>
                  <a:schemeClr val="dk2"/>
                </a:highlight>
                <a:latin typeface="Courier New"/>
                <a:ea typeface="Courier New"/>
                <a:cs typeface="Courier New"/>
                <a:sym typeface="Courier New"/>
              </a:rPr>
              <a:t>?_method=PUT</a:t>
            </a:r>
            <a:r>
              <a:rPr lang="es"/>
              <a:t> o </a:t>
            </a:r>
            <a:r>
              <a:rPr lang="es" sz="1050">
                <a:solidFill>
                  <a:srgbClr val="FF8B39"/>
                </a:solidFill>
                <a:highlight>
                  <a:schemeClr val="dk2"/>
                </a:highlight>
                <a:latin typeface="Courier New"/>
                <a:ea typeface="Courier New"/>
                <a:cs typeface="Courier New"/>
                <a:sym typeface="Courier New"/>
              </a:rPr>
              <a:t>?_method=DELETE</a:t>
            </a:r>
            <a:r>
              <a:rPr lang="es"/>
              <a:t> en la </a:t>
            </a:r>
            <a:r>
              <a:rPr lang="es" u="sng"/>
              <a:t>URL</a:t>
            </a:r>
            <a:r>
              <a:rPr lang="es"/>
              <a:t> del </a:t>
            </a:r>
            <a:r>
              <a:rPr lang="es">
                <a:highlight>
                  <a:srgbClr val="F8C823"/>
                </a:highlight>
              </a:rPr>
              <a:t>atributo action</a:t>
            </a:r>
            <a:r>
              <a:rPr lang="es"/>
              <a:t> para indicar el </a:t>
            </a:r>
            <a:r>
              <a:rPr b="1" lang="es"/>
              <a:t>método real</a:t>
            </a:r>
            <a:r>
              <a:rPr lang="es"/>
              <a:t> y utilizar </a:t>
            </a:r>
            <a:r>
              <a:rPr b="1" lang="es">
                <a:solidFill>
                  <a:srgbClr val="4472C4"/>
                </a:solidFill>
              </a:rPr>
              <a:t>POST</a:t>
            </a:r>
            <a:r>
              <a:rPr lang="es"/>
              <a:t> en el </a:t>
            </a:r>
            <a:r>
              <a:rPr lang="es">
                <a:highlight>
                  <a:srgbClr val="F8C823"/>
                </a:highlight>
              </a:rPr>
              <a:t>atributo method</a:t>
            </a:r>
            <a:r>
              <a:rPr lang="es"/>
              <a:t> del formulario. </a:t>
            </a:r>
            <a:endParaRPr>
              <a:highlight>
                <a:schemeClr val="dk2"/>
              </a:highlight>
            </a:endParaRPr>
          </a:p>
        </p:txBody>
      </p:sp>
      <p:sp>
        <p:nvSpPr>
          <p:cNvPr id="296" name="Google Shape;296;p35"/>
          <p:cNvSpPr txBox="1"/>
          <p:nvPr/>
        </p:nvSpPr>
        <p:spPr>
          <a:xfrm>
            <a:off x="427100" y="2427225"/>
            <a:ext cx="6067500" cy="1662300"/>
          </a:xfrm>
          <a:prstGeom prst="rect">
            <a:avLst/>
          </a:prstGeom>
          <a:solidFill>
            <a:srgbClr val="41414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s" sz="1050">
                <a:solidFill>
                  <a:srgbClr val="36F9F6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s" sz="1050">
                <a:solidFill>
                  <a:srgbClr val="72F1B8"/>
                </a:solidFill>
                <a:latin typeface="Courier New"/>
                <a:ea typeface="Courier New"/>
                <a:cs typeface="Courier New"/>
                <a:sym typeface="Courier New"/>
              </a:rPr>
              <a:t>form</a:t>
            </a:r>
            <a:endParaRPr sz="1050">
              <a:solidFill>
                <a:srgbClr val="72F1B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i="1" lang="es" sz="1050">
                <a:solidFill>
                  <a:srgbClr val="FEDE5D"/>
                </a:solidFill>
                <a:latin typeface="Courier New"/>
                <a:ea typeface="Courier New"/>
                <a:cs typeface="Courier New"/>
                <a:sym typeface="Courier New"/>
              </a:rPr>
              <a:t>action</a:t>
            </a:r>
            <a:r>
              <a:rPr lang="es" sz="1050">
                <a:solidFill>
                  <a:srgbClr val="B6B1B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" sz="1050">
                <a:solidFill>
                  <a:srgbClr val="FF8B39"/>
                </a:solidFill>
                <a:latin typeface="Courier New"/>
                <a:ea typeface="Courier New"/>
                <a:cs typeface="Courier New"/>
                <a:sym typeface="Courier New"/>
              </a:rPr>
              <a:t>"/admin/edit/20?_method=PUT"</a:t>
            </a:r>
            <a:endParaRPr sz="1050">
              <a:solidFill>
                <a:srgbClr val="FF8B3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i="1" lang="es" sz="1050">
                <a:solidFill>
                  <a:srgbClr val="FEDE5D"/>
                </a:solidFill>
                <a:latin typeface="Courier New"/>
                <a:ea typeface="Courier New"/>
                <a:cs typeface="Courier New"/>
                <a:sym typeface="Courier New"/>
              </a:rPr>
              <a:t>method</a:t>
            </a:r>
            <a:r>
              <a:rPr lang="es" sz="1050">
                <a:solidFill>
                  <a:srgbClr val="B6B1B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" sz="1050">
                <a:solidFill>
                  <a:srgbClr val="FF8B39"/>
                </a:solidFill>
                <a:latin typeface="Courier New"/>
                <a:ea typeface="Courier New"/>
                <a:cs typeface="Courier New"/>
                <a:sym typeface="Courier New"/>
              </a:rPr>
              <a:t>"POST"</a:t>
            </a:r>
            <a:endParaRPr sz="1050">
              <a:solidFill>
                <a:srgbClr val="FF8B3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i="1" lang="es" sz="1050">
                <a:solidFill>
                  <a:srgbClr val="FEDE5D"/>
                </a:solidFill>
                <a:latin typeface="Courier New"/>
                <a:ea typeface="Courier New"/>
                <a:cs typeface="Courier New"/>
                <a:sym typeface="Courier New"/>
              </a:rPr>
              <a:t>enctype</a:t>
            </a:r>
            <a:r>
              <a:rPr lang="es" sz="1050">
                <a:solidFill>
                  <a:srgbClr val="B6B1B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" sz="1050">
                <a:solidFill>
                  <a:srgbClr val="FF8B39"/>
                </a:solidFill>
                <a:latin typeface="Courier New"/>
                <a:ea typeface="Courier New"/>
                <a:cs typeface="Courier New"/>
                <a:sym typeface="Courier New"/>
              </a:rPr>
              <a:t>"multipart/form-data"</a:t>
            </a:r>
            <a:endParaRPr sz="1050">
              <a:solidFill>
                <a:srgbClr val="FF8B3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36F9F6"/>
                </a:solidFill>
                <a:latin typeface="Courier New"/>
                <a:ea typeface="Courier New"/>
                <a:cs typeface="Courier New"/>
                <a:sym typeface="Courier New"/>
              </a:rPr>
              <a:t>    &gt;</a:t>
            </a:r>
            <a:endParaRPr sz="1050">
              <a:solidFill>
                <a:srgbClr val="36F9F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es" sz="105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endParaRPr sz="1050">
              <a:solidFill>
                <a:srgbClr val="36F9F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s" sz="1050">
                <a:solidFill>
                  <a:srgbClr val="36F9F6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s" sz="1050">
                <a:solidFill>
                  <a:srgbClr val="72F1B8"/>
                </a:solidFill>
                <a:latin typeface="Courier New"/>
                <a:ea typeface="Courier New"/>
                <a:cs typeface="Courier New"/>
                <a:sym typeface="Courier New"/>
              </a:rPr>
              <a:t>form</a:t>
            </a:r>
            <a:r>
              <a:rPr lang="es" sz="1050">
                <a:solidFill>
                  <a:srgbClr val="36F9F6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FEDE5D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6"/>
          <p:cNvSpPr txBox="1"/>
          <p:nvPr>
            <p:ph type="title"/>
          </p:nvPr>
        </p:nvSpPr>
        <p:spPr>
          <a:xfrm>
            <a:off x="490250" y="450150"/>
            <a:ext cx="8061000" cy="376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Para terminar, hay una palabra que se usó mucho pero no vimos…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¿Cuál</a:t>
            </a:r>
            <a:r>
              <a:rPr lang="es"/>
              <a:t> era? </a:t>
            </a:r>
            <a:r>
              <a:rPr lang="es"/>
              <a:t>🤔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7"/>
          <p:cNvSpPr txBox="1"/>
          <p:nvPr>
            <p:ph type="title"/>
          </p:nvPr>
        </p:nvSpPr>
        <p:spPr>
          <a:xfrm>
            <a:off x="490250" y="450150"/>
            <a:ext cx="8061000" cy="376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Ahh, si.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200">
                <a:solidFill>
                  <a:srgbClr val="9900FF"/>
                </a:solidFill>
              </a:rPr>
              <a:t>Middleware</a:t>
            </a:r>
            <a:endParaRPr sz="4200">
              <a:solidFill>
                <a:srgbClr val="9900FF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8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Middleware</a:t>
            </a:r>
            <a:endParaRPr/>
          </a:p>
        </p:txBody>
      </p:sp>
      <p:sp>
        <p:nvSpPr>
          <p:cNvPr id="312" name="Google Shape;312;p38"/>
          <p:cNvSpPr txBox="1"/>
          <p:nvPr>
            <p:ph idx="1" type="body"/>
          </p:nvPr>
        </p:nvSpPr>
        <p:spPr>
          <a:xfrm>
            <a:off x="311700" y="1152475"/>
            <a:ext cx="6974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Casi de forma instintiva, ya </a:t>
            </a:r>
            <a:r>
              <a:rPr lang="es">
                <a:highlight>
                  <a:srgbClr val="F8C823"/>
                </a:highlight>
              </a:rPr>
              <a:t>utilizamos varios middlewares</a:t>
            </a:r>
            <a:r>
              <a:rPr lang="es"/>
              <a:t> para configurar nuestro programa.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s"/>
              <a:t>¿Qué es un </a:t>
            </a:r>
            <a:r>
              <a:rPr b="1" i="1" lang="es"/>
              <a:t>middleware entonces?</a:t>
            </a:r>
            <a:endParaRPr b="1" i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Son simplemente funciones que se ejecutan antes o después de otras y los hay de distintos tipos:</a:t>
            </a:r>
            <a:endParaRPr/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b="1" lang="es" sz="1100"/>
              <a:t>Middlewares de nivel de aplicación</a:t>
            </a:r>
            <a:r>
              <a:rPr lang="es" sz="1100"/>
              <a:t>: Son middlewares que se aplican a toda la aplicación y se configuran utilizando </a:t>
            </a:r>
            <a:r>
              <a:rPr lang="es" sz="1100">
                <a:solidFill>
                  <a:schemeClr val="lt1"/>
                </a:solidFill>
                <a:highlight>
                  <a:srgbClr val="414141"/>
                </a:highlight>
              </a:rPr>
              <a:t>app.</a:t>
            </a:r>
            <a:r>
              <a:rPr lang="es" sz="1100">
                <a:solidFill>
                  <a:schemeClr val="accent1"/>
                </a:solidFill>
                <a:highlight>
                  <a:srgbClr val="414141"/>
                </a:highlight>
              </a:rPr>
              <a:t>use</a:t>
            </a:r>
            <a:r>
              <a:rPr lang="es" sz="1100">
                <a:solidFill>
                  <a:schemeClr val="lt1"/>
                </a:solidFill>
                <a:highlight>
                  <a:srgbClr val="414141"/>
                </a:highlight>
              </a:rPr>
              <a:t>()</a:t>
            </a:r>
            <a:endParaRPr sz="1100">
              <a:solidFill>
                <a:schemeClr val="lt1"/>
              </a:solidFill>
              <a:highlight>
                <a:srgbClr val="414141"/>
              </a:highlight>
            </a:endParaRPr>
          </a:p>
          <a:p>
            <a:pPr indent="-298450" lvl="0" marL="457200" rtl="0" algn="l">
              <a:spcBef>
                <a:spcPts val="1000"/>
              </a:spcBef>
              <a:spcAft>
                <a:spcPts val="0"/>
              </a:spcAft>
              <a:buSzPts val="1100"/>
              <a:buChar char="●"/>
            </a:pPr>
            <a:r>
              <a:rPr b="1" lang="es" sz="1100"/>
              <a:t>Middlewares de nivel de ruta</a:t>
            </a:r>
            <a:r>
              <a:rPr lang="es" sz="1100"/>
              <a:t>: Son middlewares que se aplican a una ruta específica.</a:t>
            </a:r>
            <a:endParaRPr sz="1100"/>
          </a:p>
          <a:p>
            <a:pPr indent="-298450" lvl="0" marL="457200" rtl="0" algn="l">
              <a:spcBef>
                <a:spcPts val="1000"/>
              </a:spcBef>
              <a:spcAft>
                <a:spcPts val="0"/>
              </a:spcAft>
              <a:buSzPts val="1100"/>
              <a:buChar char="●"/>
            </a:pPr>
            <a:r>
              <a:rPr b="1" lang="es" sz="1100"/>
              <a:t>Middlewares de manejo de errores:</a:t>
            </a:r>
            <a:r>
              <a:rPr lang="es" sz="1100"/>
              <a:t> Son middlewares especiales que se utilizan para manejar errores en la aplicación.</a:t>
            </a:r>
            <a:endParaRPr sz="11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b="1" i="1" lang="es" sz="1100">
                <a:highlight>
                  <a:srgbClr val="F8C823"/>
                </a:highlight>
              </a:rPr>
              <a:t>A lo largo de las clases iremos viendo distintos middlewares y también aprenderemos a crear los propios.</a:t>
            </a:r>
            <a:endParaRPr b="1" i="1" sz="1100">
              <a:highlight>
                <a:srgbClr val="F8C823"/>
              </a:highlight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9"/>
          <p:cNvSpPr txBox="1"/>
          <p:nvPr>
            <p:ph type="title"/>
          </p:nvPr>
        </p:nvSpPr>
        <p:spPr>
          <a:xfrm>
            <a:off x="490250" y="1135950"/>
            <a:ext cx="8097300" cy="36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No te olvides de dar el presente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0"/>
          <p:cNvSpPr txBox="1"/>
          <p:nvPr>
            <p:ph type="title"/>
          </p:nvPr>
        </p:nvSpPr>
        <p:spPr>
          <a:xfrm>
            <a:off x="490250" y="1135950"/>
            <a:ext cx="8097300" cy="36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Recordá: </a:t>
            </a:r>
            <a:endParaRPr/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Font typeface="Montserrat SemiBold"/>
              <a:buChar char="●"/>
            </a:pPr>
            <a:r>
              <a:rPr b="0" lang="es" sz="3200">
                <a:latin typeface="Montserrat SemiBold"/>
                <a:ea typeface="Montserrat SemiBold"/>
                <a:cs typeface="Montserrat SemiBold"/>
                <a:sym typeface="Montserrat SemiBold"/>
              </a:rPr>
              <a:t>Revisar la Cartelera de Novedades.</a:t>
            </a:r>
            <a:endParaRPr b="0" sz="32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Font typeface="Montserrat SemiBold"/>
              <a:buChar char="●"/>
            </a:pPr>
            <a:r>
              <a:rPr b="0" lang="es" sz="3200">
                <a:latin typeface="Montserrat SemiBold"/>
                <a:ea typeface="Montserrat SemiBold"/>
                <a:cs typeface="Montserrat SemiBold"/>
                <a:sym typeface="Montserrat SemiBold"/>
              </a:rPr>
              <a:t>Hacer tus consultas en el Foro.</a:t>
            </a:r>
            <a:endParaRPr b="0" sz="32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/>
              <a:t>Todo en el Aula Virtual.</a:t>
            </a:r>
            <a:endParaRPr sz="32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41"/>
          <p:cNvSpPr txBox="1"/>
          <p:nvPr>
            <p:ph type="title"/>
          </p:nvPr>
        </p:nvSpPr>
        <p:spPr>
          <a:xfrm>
            <a:off x="490250" y="1135950"/>
            <a:ext cx="8097300" cy="36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Gracias</a:t>
            </a:r>
            <a:endParaRPr sz="32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8"/>
          <p:cNvSpPr txBox="1"/>
          <p:nvPr>
            <p:ph idx="2" type="title"/>
          </p:nvPr>
        </p:nvSpPr>
        <p:spPr>
          <a:xfrm>
            <a:off x="3938175" y="1159375"/>
            <a:ext cx="109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es"/>
              <a:t>Clase 28</a:t>
            </a:r>
            <a:endParaRPr/>
          </a:p>
        </p:txBody>
      </p:sp>
      <p:sp>
        <p:nvSpPr>
          <p:cNvPr id="156" name="Google Shape;156;p18"/>
          <p:cNvSpPr txBox="1"/>
          <p:nvPr>
            <p:ph idx="3" type="title"/>
          </p:nvPr>
        </p:nvSpPr>
        <p:spPr>
          <a:xfrm>
            <a:off x="6877450" y="1159388"/>
            <a:ext cx="91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es">
                <a:solidFill>
                  <a:schemeClr val="dk1"/>
                </a:solidFill>
              </a:rPr>
              <a:t>Clase 29</a:t>
            </a:r>
            <a:endParaRPr/>
          </a:p>
        </p:txBody>
      </p:sp>
      <p:sp>
        <p:nvSpPr>
          <p:cNvPr id="157" name="Google Shape;157;p18"/>
          <p:cNvSpPr txBox="1"/>
          <p:nvPr>
            <p:ph type="title"/>
          </p:nvPr>
        </p:nvSpPr>
        <p:spPr>
          <a:xfrm>
            <a:off x="1271800" y="1159375"/>
            <a:ext cx="91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es">
                <a:solidFill>
                  <a:schemeClr val="dk1"/>
                </a:solidFill>
              </a:rPr>
              <a:t>Clase 27</a:t>
            </a:r>
            <a:endParaRPr/>
          </a:p>
        </p:txBody>
      </p:sp>
      <p:sp>
        <p:nvSpPr>
          <p:cNvPr id="158" name="Google Shape;158;p18"/>
          <p:cNvSpPr txBox="1"/>
          <p:nvPr>
            <p:ph idx="4" type="title"/>
          </p:nvPr>
        </p:nvSpPr>
        <p:spPr>
          <a:xfrm>
            <a:off x="532575" y="2150850"/>
            <a:ext cx="2397900" cy="21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Node JS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Request y Response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GET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Rutas Parte I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Path Params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Query Params</a:t>
            </a:r>
            <a:endParaRPr b="1">
              <a:solidFill>
                <a:srgbClr val="414141"/>
              </a:solidFill>
            </a:endParaRPr>
          </a:p>
        </p:txBody>
      </p:sp>
      <p:sp>
        <p:nvSpPr>
          <p:cNvPr id="159" name="Google Shape;159;p18"/>
          <p:cNvSpPr txBox="1"/>
          <p:nvPr>
            <p:ph idx="5" type="title"/>
          </p:nvPr>
        </p:nvSpPr>
        <p:spPr>
          <a:xfrm>
            <a:off x="6130475" y="2159925"/>
            <a:ext cx="2397900" cy="21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Node JS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Error 404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Controladores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ENV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414141"/>
              </a:solidFill>
            </a:endParaRPr>
          </a:p>
        </p:txBody>
      </p:sp>
      <p:sp>
        <p:nvSpPr>
          <p:cNvPr id="160" name="Google Shape;160;p18"/>
          <p:cNvSpPr txBox="1"/>
          <p:nvPr>
            <p:ph idx="6" type="title"/>
          </p:nvPr>
        </p:nvSpPr>
        <p:spPr>
          <a:xfrm>
            <a:off x="3331525" y="2155125"/>
            <a:ext cx="2397900" cy="21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Node JS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Express Router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Body Parser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Method Override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Middlewares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61" name="Google Shape;161;p18"/>
          <p:cNvSpPr/>
          <p:nvPr/>
        </p:nvSpPr>
        <p:spPr>
          <a:xfrm rot="5400000">
            <a:off x="3453854" y="2575390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18"/>
          <p:cNvSpPr/>
          <p:nvPr/>
        </p:nvSpPr>
        <p:spPr>
          <a:xfrm rot="5400000">
            <a:off x="3453854" y="3024918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18"/>
          <p:cNvSpPr/>
          <p:nvPr/>
        </p:nvSpPr>
        <p:spPr>
          <a:xfrm rot="5400000">
            <a:off x="3453854" y="2796651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18"/>
          <p:cNvSpPr/>
          <p:nvPr/>
        </p:nvSpPr>
        <p:spPr>
          <a:xfrm rot="5400000">
            <a:off x="6255629" y="2568392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18"/>
          <p:cNvSpPr/>
          <p:nvPr/>
        </p:nvSpPr>
        <p:spPr>
          <a:xfrm rot="5400000">
            <a:off x="6255629" y="2796651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18"/>
          <p:cNvSpPr/>
          <p:nvPr/>
        </p:nvSpPr>
        <p:spPr>
          <a:xfrm rot="5400000">
            <a:off x="633952" y="2568379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18"/>
          <p:cNvSpPr/>
          <p:nvPr/>
        </p:nvSpPr>
        <p:spPr>
          <a:xfrm rot="5400000">
            <a:off x="633952" y="3024905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18"/>
          <p:cNvSpPr/>
          <p:nvPr/>
        </p:nvSpPr>
        <p:spPr>
          <a:xfrm rot="5400000">
            <a:off x="633952" y="2796638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18"/>
          <p:cNvSpPr/>
          <p:nvPr/>
        </p:nvSpPr>
        <p:spPr>
          <a:xfrm rot="5400000">
            <a:off x="633954" y="3260186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18"/>
          <p:cNvSpPr/>
          <p:nvPr/>
        </p:nvSpPr>
        <p:spPr>
          <a:xfrm rot="5400000">
            <a:off x="633954" y="3488438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18"/>
          <p:cNvSpPr/>
          <p:nvPr/>
        </p:nvSpPr>
        <p:spPr>
          <a:xfrm rot="5400000">
            <a:off x="3453854" y="3253193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18"/>
          <p:cNvSpPr/>
          <p:nvPr/>
        </p:nvSpPr>
        <p:spPr>
          <a:xfrm rot="5400000">
            <a:off x="6255629" y="3024901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9"/>
          <p:cNvSpPr txBox="1"/>
          <p:nvPr>
            <p:ph type="title"/>
          </p:nvPr>
        </p:nvSpPr>
        <p:spPr>
          <a:xfrm>
            <a:off x="460300" y="450150"/>
            <a:ext cx="8061000" cy="376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NODE JS</a:t>
            </a:r>
            <a:endParaRPr/>
          </a:p>
        </p:txBody>
      </p:sp>
      <p:sp>
        <p:nvSpPr>
          <p:cNvPr id="178" name="Google Shape;178;p19"/>
          <p:cNvSpPr txBox="1"/>
          <p:nvPr>
            <p:ph idx="4294967295" type="subTitle"/>
          </p:nvPr>
        </p:nvSpPr>
        <p:spPr>
          <a:xfrm>
            <a:off x="511711" y="2601150"/>
            <a:ext cx="4045200" cy="4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Rutas II</a:t>
            </a:r>
            <a:endParaRPr/>
          </a:p>
        </p:txBody>
      </p:sp>
      <p:pic>
        <p:nvPicPr>
          <p:cNvPr id="179" name="Google Shape;17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3344" y="1620256"/>
            <a:ext cx="3107775" cy="190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0"/>
          <p:cNvSpPr txBox="1"/>
          <p:nvPr>
            <p:ph type="title"/>
          </p:nvPr>
        </p:nvSpPr>
        <p:spPr>
          <a:xfrm>
            <a:off x="311700" y="597425"/>
            <a:ext cx="8503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Rutas</a:t>
            </a:r>
            <a:endParaRPr/>
          </a:p>
        </p:txBody>
      </p:sp>
      <p:sp>
        <p:nvSpPr>
          <p:cNvPr id="185" name="Google Shape;185;p20"/>
          <p:cNvSpPr txBox="1"/>
          <p:nvPr>
            <p:ph idx="1" type="body"/>
          </p:nvPr>
        </p:nvSpPr>
        <p:spPr>
          <a:xfrm>
            <a:off x="311700" y="1300950"/>
            <a:ext cx="75852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100"/>
              <a:t>Como vimos hasta el momento, la comunicación entre </a:t>
            </a:r>
            <a:r>
              <a:rPr lang="es" sz="2100">
                <a:solidFill>
                  <a:schemeClr val="lt1"/>
                </a:solidFill>
                <a:highlight>
                  <a:srgbClr val="ED7D31"/>
                </a:highlight>
              </a:rPr>
              <a:t>clientes y servidores</a:t>
            </a:r>
            <a:r>
              <a:rPr lang="es" sz="2100"/>
              <a:t> o entre programas que interactúan a través de la web, se hace </a:t>
            </a:r>
            <a:r>
              <a:rPr b="1" lang="es" sz="2100">
                <a:solidFill>
                  <a:srgbClr val="7685E6"/>
                </a:solidFill>
              </a:rPr>
              <a:t>mediante rutas</a:t>
            </a:r>
            <a:r>
              <a:rPr lang="es" sz="2100"/>
              <a:t>.</a:t>
            </a:r>
            <a:endParaRPr sz="21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83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s" sz="2100"/>
              <a:t>A estas </a:t>
            </a:r>
            <a:r>
              <a:rPr b="1" lang="es" sz="2100"/>
              <a:t>rutas</a:t>
            </a:r>
            <a:r>
              <a:rPr lang="es" sz="2100"/>
              <a:t> se las conoce comúnmente como </a:t>
            </a:r>
            <a:r>
              <a:rPr lang="es" sz="2100">
                <a:highlight>
                  <a:srgbClr val="F8C823"/>
                </a:highlight>
              </a:rPr>
              <a:t>ENDPOINTS</a:t>
            </a:r>
            <a:r>
              <a:rPr lang="es" sz="2100"/>
              <a:t> y necesitaremos </a:t>
            </a:r>
            <a:r>
              <a:rPr lang="es" sz="2100" u="sng"/>
              <a:t>uno por cada flujo</a:t>
            </a:r>
            <a:r>
              <a:rPr lang="es" sz="2100"/>
              <a:t> que posea nuestro servidor.</a:t>
            </a:r>
            <a:endParaRPr sz="21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1"/>
          <p:cNvSpPr txBox="1"/>
          <p:nvPr>
            <p:ph type="title"/>
          </p:nvPr>
        </p:nvSpPr>
        <p:spPr>
          <a:xfrm>
            <a:off x="490250" y="450150"/>
            <a:ext cx="8061000" cy="376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Ahora si, nuestras rutas se van complejizando.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2"/>
          <p:cNvSpPr txBox="1"/>
          <p:nvPr>
            <p:ph type="ctrTitle"/>
          </p:nvPr>
        </p:nvSpPr>
        <p:spPr>
          <a:xfrm>
            <a:off x="550375" y="7600"/>
            <a:ext cx="8043300" cy="15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Express Router</a:t>
            </a:r>
            <a:endParaRPr/>
          </a:p>
        </p:txBody>
      </p:sp>
      <p:sp>
        <p:nvSpPr>
          <p:cNvPr id="196" name="Google Shape;196;p22"/>
          <p:cNvSpPr txBox="1"/>
          <p:nvPr>
            <p:ph idx="1" type="subTitle"/>
          </p:nvPr>
        </p:nvSpPr>
        <p:spPr>
          <a:xfrm>
            <a:off x="550375" y="1465500"/>
            <a:ext cx="4705500" cy="294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Permite</a:t>
            </a:r>
            <a:r>
              <a:rPr lang="es" u="sng"/>
              <a:t> separar rutas en diversos archivos</a:t>
            </a:r>
            <a:r>
              <a:rPr lang="es"/>
              <a:t> que van a </a:t>
            </a:r>
            <a:r>
              <a:rPr lang="es">
                <a:solidFill>
                  <a:srgbClr val="F9F9F9"/>
                </a:solidFill>
                <a:highlight>
                  <a:srgbClr val="4472C4"/>
                </a:highlight>
              </a:rPr>
              <a:t>devolver a cada parte de nuestro programa</a:t>
            </a:r>
            <a:r>
              <a:rPr lang="es"/>
              <a:t>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Primero, </a:t>
            </a:r>
            <a:r>
              <a:rPr b="1" lang="es">
                <a:solidFill>
                  <a:srgbClr val="E15BBA"/>
                </a:solidFill>
                <a:latin typeface="Montserrat"/>
                <a:ea typeface="Montserrat"/>
                <a:cs typeface="Montserrat"/>
                <a:sym typeface="Montserrat"/>
              </a:rPr>
              <a:t>ordenemos nuestro código</a:t>
            </a:r>
            <a:r>
              <a:rPr lang="es"/>
              <a:t> creando una </a:t>
            </a:r>
            <a:r>
              <a:rPr b="1" lang="es">
                <a:solidFill>
                  <a:srgbClr val="70AD47"/>
                </a:solidFill>
                <a:latin typeface="Montserrat"/>
                <a:ea typeface="Montserrat"/>
                <a:cs typeface="Montserrat"/>
                <a:sym typeface="Montserrat"/>
              </a:rPr>
              <a:t>carpeta src</a:t>
            </a:r>
            <a:r>
              <a:rPr lang="es"/>
              <a:t> para guardar </a:t>
            </a:r>
            <a:r>
              <a:rPr lang="es" u="sng"/>
              <a:t>toda la lógica</a:t>
            </a:r>
            <a:r>
              <a:rPr lang="es"/>
              <a:t> de nuestro programa.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9F9F9"/>
                </a:solidFill>
                <a:highlight>
                  <a:srgbClr val="E15BBA"/>
                </a:highlight>
              </a:rPr>
              <a:t>Dentro</a:t>
            </a:r>
            <a:r>
              <a:rPr lang="es"/>
              <a:t> creamos una </a:t>
            </a:r>
            <a:r>
              <a:rPr lang="es" u="sng"/>
              <a:t>carpeta nueva</a:t>
            </a:r>
            <a:r>
              <a:rPr lang="es"/>
              <a:t> llamada </a:t>
            </a:r>
            <a:r>
              <a:rPr lang="es">
                <a:solidFill>
                  <a:srgbClr val="F9F9F9"/>
                </a:solidFill>
                <a:highlight>
                  <a:srgbClr val="70AD47"/>
                </a:highlight>
              </a:rPr>
              <a:t>routes</a:t>
            </a:r>
            <a:r>
              <a:rPr lang="es"/>
              <a:t>.</a:t>
            </a:r>
            <a:endParaRPr/>
          </a:p>
        </p:txBody>
      </p:sp>
      <p:pic>
        <p:nvPicPr>
          <p:cNvPr id="197" name="Google Shape;197;p22"/>
          <p:cNvPicPr preferRelativeResize="0"/>
          <p:nvPr/>
        </p:nvPicPr>
        <p:blipFill rotWithShape="1">
          <a:blip r:embed="rId3">
            <a:alphaModFix/>
          </a:blip>
          <a:srcRect b="0" l="0" r="23112" t="0"/>
          <a:stretch/>
        </p:blipFill>
        <p:spPr>
          <a:xfrm>
            <a:off x="5511475" y="1382700"/>
            <a:ext cx="2684200" cy="297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3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Express Router</a:t>
            </a:r>
            <a:endParaRPr/>
          </a:p>
        </p:txBody>
      </p:sp>
      <p:sp>
        <p:nvSpPr>
          <p:cNvPr id="203" name="Google Shape;203;p23"/>
          <p:cNvSpPr txBox="1"/>
          <p:nvPr>
            <p:ph idx="1" type="body"/>
          </p:nvPr>
        </p:nvSpPr>
        <p:spPr>
          <a:xfrm>
            <a:off x="311700" y="1849600"/>
            <a:ext cx="6836700" cy="12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r>
              <a:rPr lang="es" sz="1929"/>
              <a:t>En el archivo </a:t>
            </a:r>
            <a:r>
              <a:rPr lang="es" sz="1929">
                <a:solidFill>
                  <a:srgbClr val="F8C823"/>
                </a:solidFill>
                <a:highlight>
                  <a:srgbClr val="414141"/>
                </a:highlight>
              </a:rPr>
              <a:t>mainRoutes.js</a:t>
            </a:r>
            <a:r>
              <a:rPr lang="es" sz="1929"/>
              <a:t> llamamos al método </a:t>
            </a:r>
            <a:r>
              <a:rPr lang="es" sz="1929">
                <a:solidFill>
                  <a:srgbClr val="36F9F6"/>
                </a:solidFill>
                <a:highlight>
                  <a:srgbClr val="414141"/>
                </a:highlight>
              </a:rPr>
              <a:t>Router</a:t>
            </a:r>
            <a:r>
              <a:rPr lang="es" sz="1929">
                <a:solidFill>
                  <a:srgbClr val="BBBBBB"/>
                </a:solidFill>
                <a:highlight>
                  <a:srgbClr val="414141"/>
                </a:highlight>
              </a:rPr>
              <a:t>()</a:t>
            </a:r>
            <a:r>
              <a:rPr lang="es" sz="1929"/>
              <a:t> de express.</a:t>
            </a:r>
            <a:endParaRPr sz="1929"/>
          </a:p>
        </p:txBody>
      </p:sp>
      <p:sp>
        <p:nvSpPr>
          <p:cNvPr id="204" name="Google Shape;204;p23"/>
          <p:cNvSpPr txBox="1"/>
          <p:nvPr/>
        </p:nvSpPr>
        <p:spPr>
          <a:xfrm>
            <a:off x="366900" y="3104350"/>
            <a:ext cx="7060200" cy="565500"/>
          </a:xfrm>
          <a:prstGeom prst="rect">
            <a:avLst/>
          </a:prstGeom>
          <a:solidFill>
            <a:srgbClr val="41414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EDE5D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36F9F6"/>
                </a:solidFill>
                <a:latin typeface="Courier New"/>
                <a:ea typeface="Courier New"/>
                <a:cs typeface="Courier New"/>
                <a:sym typeface="Courier New"/>
              </a:rPr>
              <a:t>express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36F9F6"/>
                </a:solidFill>
                <a:latin typeface="Courier New"/>
                <a:ea typeface="Courier New"/>
                <a:cs typeface="Courier New"/>
                <a:sym typeface="Courier New"/>
              </a:rPr>
              <a:t>require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FF8B39"/>
                </a:solidFill>
                <a:latin typeface="Courier New"/>
                <a:ea typeface="Courier New"/>
                <a:cs typeface="Courier New"/>
                <a:sym typeface="Courier New"/>
              </a:rPr>
              <a:t>'express'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rgbClr val="BBBBBB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EDE5D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FF7EDB"/>
                </a:solidFill>
                <a:latin typeface="Courier New"/>
                <a:ea typeface="Courier New"/>
                <a:cs typeface="Courier New"/>
                <a:sym typeface="Courier New"/>
              </a:rPr>
              <a:t>router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36F9F6"/>
                </a:solidFill>
                <a:latin typeface="Courier New"/>
                <a:ea typeface="Courier New"/>
                <a:cs typeface="Courier New"/>
                <a:sym typeface="Courier New"/>
              </a:rPr>
              <a:t>express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" sz="1050">
                <a:solidFill>
                  <a:srgbClr val="36F9F6"/>
                </a:solidFill>
                <a:latin typeface="Courier New"/>
                <a:ea typeface="Courier New"/>
                <a:cs typeface="Courier New"/>
                <a:sym typeface="Courier New"/>
              </a:rPr>
              <a:t>Router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sz="1050">
              <a:solidFill>
                <a:srgbClr val="FF7EDB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4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Express Router</a:t>
            </a:r>
            <a:endParaRPr/>
          </a:p>
        </p:txBody>
      </p:sp>
      <p:sp>
        <p:nvSpPr>
          <p:cNvPr id="210" name="Google Shape;210;p24"/>
          <p:cNvSpPr txBox="1"/>
          <p:nvPr>
            <p:ph idx="1" type="body"/>
          </p:nvPr>
        </p:nvSpPr>
        <p:spPr>
          <a:xfrm>
            <a:off x="311700" y="1170000"/>
            <a:ext cx="5662800" cy="75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r>
              <a:rPr lang="es" sz="1430">
                <a:highlight>
                  <a:srgbClr val="F8C823"/>
                </a:highlight>
              </a:rPr>
              <a:t>Luego, creamos o migramos desde el archivo </a:t>
            </a:r>
            <a:r>
              <a:rPr lang="es" sz="1430" u="sng">
                <a:highlight>
                  <a:srgbClr val="F8C823"/>
                </a:highlight>
              </a:rPr>
              <a:t>app</a:t>
            </a:r>
            <a:r>
              <a:rPr lang="es" sz="1430">
                <a:highlight>
                  <a:srgbClr val="F8C823"/>
                </a:highlight>
              </a:rPr>
              <a:t> todas nuestras rutas</a:t>
            </a:r>
            <a:r>
              <a:rPr lang="es" sz="1430"/>
              <a:t>:</a:t>
            </a:r>
            <a:endParaRPr sz="1430"/>
          </a:p>
        </p:txBody>
      </p:sp>
      <p:sp>
        <p:nvSpPr>
          <p:cNvPr id="211" name="Google Shape;211;p24"/>
          <p:cNvSpPr txBox="1"/>
          <p:nvPr/>
        </p:nvSpPr>
        <p:spPr>
          <a:xfrm>
            <a:off x="366900" y="1994800"/>
            <a:ext cx="7060200" cy="1881600"/>
          </a:xfrm>
          <a:prstGeom prst="rect">
            <a:avLst/>
          </a:prstGeom>
          <a:solidFill>
            <a:srgbClr val="41414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EDE5D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36F9F6"/>
                </a:solidFill>
                <a:latin typeface="Courier New"/>
                <a:ea typeface="Courier New"/>
                <a:cs typeface="Courier New"/>
                <a:sym typeface="Courier New"/>
              </a:rPr>
              <a:t>express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36F9F6"/>
                </a:solidFill>
                <a:latin typeface="Courier New"/>
                <a:ea typeface="Courier New"/>
                <a:cs typeface="Courier New"/>
                <a:sym typeface="Courier New"/>
              </a:rPr>
              <a:t>require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FF8B39"/>
                </a:solidFill>
                <a:latin typeface="Courier New"/>
                <a:ea typeface="Courier New"/>
                <a:cs typeface="Courier New"/>
                <a:sym typeface="Courier New"/>
              </a:rPr>
              <a:t>'express'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rgbClr val="BBBBBB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EDE5D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FF7EDB"/>
                </a:solidFill>
                <a:latin typeface="Courier New"/>
                <a:ea typeface="Courier New"/>
                <a:cs typeface="Courier New"/>
                <a:sym typeface="Courier New"/>
              </a:rPr>
              <a:t>router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36F9F6"/>
                </a:solidFill>
                <a:latin typeface="Courier New"/>
                <a:ea typeface="Courier New"/>
                <a:cs typeface="Courier New"/>
                <a:sym typeface="Courier New"/>
              </a:rPr>
              <a:t>express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" sz="1050">
                <a:solidFill>
                  <a:srgbClr val="36F9F6"/>
                </a:solidFill>
                <a:latin typeface="Courier New"/>
                <a:ea typeface="Courier New"/>
                <a:cs typeface="Courier New"/>
                <a:sym typeface="Courier New"/>
              </a:rPr>
              <a:t>Router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sz="1050">
              <a:solidFill>
                <a:srgbClr val="BBBBBB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BBBBBB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050">
                <a:solidFill>
                  <a:srgbClr val="848BBD"/>
                </a:solidFill>
                <a:latin typeface="Courier New"/>
                <a:ea typeface="Courier New"/>
                <a:cs typeface="Courier New"/>
                <a:sym typeface="Courier New"/>
              </a:rPr>
              <a:t>/* MAIN ROUTES */</a:t>
            </a:r>
            <a:endParaRPr i="1" sz="1050">
              <a:solidFill>
                <a:srgbClr val="848BB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FF7EDB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rgbClr val="FF7EDB"/>
                </a:solidFill>
                <a:latin typeface="Courier New"/>
                <a:ea typeface="Courier New"/>
                <a:cs typeface="Courier New"/>
                <a:sym typeface="Courier New"/>
              </a:rPr>
              <a:t>router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" sz="1050">
                <a:solidFill>
                  <a:srgbClr val="36F9F6"/>
                </a:solidFill>
                <a:latin typeface="Courier New"/>
                <a:ea typeface="Courier New"/>
                <a:cs typeface="Courier New"/>
                <a:sym typeface="Courier New"/>
              </a:rPr>
              <a:t>get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FF8B39"/>
                </a:solidFill>
                <a:latin typeface="Courier New"/>
                <a:ea typeface="Courier New"/>
                <a:cs typeface="Courier New"/>
                <a:sym typeface="Courier New"/>
              </a:rPr>
              <a:t>'/home'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, (</a:t>
            </a:r>
            <a:r>
              <a:rPr i="1" lang="es" sz="1050">
                <a:solidFill>
                  <a:srgbClr val="FF7EDB"/>
                </a:solidFill>
                <a:latin typeface="Courier New"/>
                <a:ea typeface="Courier New"/>
                <a:cs typeface="Courier New"/>
                <a:sym typeface="Courier New"/>
              </a:rPr>
              <a:t>req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i="1" lang="es" sz="1050">
                <a:solidFill>
                  <a:srgbClr val="FF7EDB"/>
                </a:solidFill>
                <a:latin typeface="Courier New"/>
                <a:ea typeface="Courier New"/>
                <a:cs typeface="Courier New"/>
                <a:sym typeface="Courier New"/>
              </a:rPr>
              <a:t>res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es" sz="1050">
                <a:solidFill>
                  <a:srgbClr val="FEDE5D"/>
                </a:solidFill>
                <a:latin typeface="Courier New"/>
                <a:ea typeface="Courier New"/>
                <a:cs typeface="Courier New"/>
                <a:sym typeface="Courier New"/>
              </a:rPr>
              <a:t>=&gt;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s" sz="1050">
                <a:solidFill>
                  <a:srgbClr val="FF7EDB"/>
                </a:solidFill>
                <a:latin typeface="Courier New"/>
                <a:ea typeface="Courier New"/>
                <a:cs typeface="Courier New"/>
                <a:sym typeface="Courier New"/>
              </a:rPr>
              <a:t>res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" sz="1050">
                <a:solidFill>
                  <a:srgbClr val="36F9F6"/>
                </a:solidFill>
                <a:latin typeface="Courier New"/>
                <a:ea typeface="Courier New"/>
                <a:cs typeface="Courier New"/>
                <a:sym typeface="Courier New"/>
              </a:rPr>
              <a:t>send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FF8B39"/>
                </a:solidFill>
                <a:latin typeface="Courier New"/>
                <a:ea typeface="Courier New"/>
                <a:cs typeface="Courier New"/>
                <a:sym typeface="Courier New"/>
              </a:rPr>
              <a:t>"Página de Home"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));</a:t>
            </a:r>
            <a:endParaRPr sz="1050">
              <a:solidFill>
                <a:srgbClr val="BBBBBB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rgbClr val="FF7EDB"/>
                </a:solidFill>
                <a:latin typeface="Courier New"/>
                <a:ea typeface="Courier New"/>
                <a:cs typeface="Courier New"/>
                <a:sym typeface="Courier New"/>
              </a:rPr>
              <a:t>router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" sz="1050">
                <a:solidFill>
                  <a:srgbClr val="36F9F6"/>
                </a:solidFill>
                <a:latin typeface="Courier New"/>
                <a:ea typeface="Courier New"/>
                <a:cs typeface="Courier New"/>
                <a:sym typeface="Courier New"/>
              </a:rPr>
              <a:t>get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FF8B39"/>
                </a:solidFill>
                <a:latin typeface="Courier New"/>
                <a:ea typeface="Courier New"/>
                <a:cs typeface="Courier New"/>
                <a:sym typeface="Courier New"/>
              </a:rPr>
              <a:t>'/contact'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, (</a:t>
            </a:r>
            <a:r>
              <a:rPr i="1" lang="es" sz="1050">
                <a:solidFill>
                  <a:srgbClr val="FF7EDB"/>
                </a:solidFill>
                <a:latin typeface="Courier New"/>
                <a:ea typeface="Courier New"/>
                <a:cs typeface="Courier New"/>
                <a:sym typeface="Courier New"/>
              </a:rPr>
              <a:t>req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i="1" lang="es" sz="1050">
                <a:solidFill>
                  <a:srgbClr val="FF7EDB"/>
                </a:solidFill>
                <a:latin typeface="Courier New"/>
                <a:ea typeface="Courier New"/>
                <a:cs typeface="Courier New"/>
                <a:sym typeface="Courier New"/>
              </a:rPr>
              <a:t>res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es" sz="1050">
                <a:solidFill>
                  <a:srgbClr val="FEDE5D"/>
                </a:solidFill>
                <a:latin typeface="Courier New"/>
                <a:ea typeface="Courier New"/>
                <a:cs typeface="Courier New"/>
                <a:sym typeface="Courier New"/>
              </a:rPr>
              <a:t>=&gt;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s" sz="1050">
                <a:solidFill>
                  <a:srgbClr val="FF7EDB"/>
                </a:solidFill>
                <a:latin typeface="Courier New"/>
                <a:ea typeface="Courier New"/>
                <a:cs typeface="Courier New"/>
                <a:sym typeface="Courier New"/>
              </a:rPr>
              <a:t>res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" sz="1050">
                <a:solidFill>
                  <a:srgbClr val="36F9F6"/>
                </a:solidFill>
                <a:latin typeface="Courier New"/>
                <a:ea typeface="Courier New"/>
                <a:cs typeface="Courier New"/>
                <a:sym typeface="Courier New"/>
              </a:rPr>
              <a:t>send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FF8B39"/>
                </a:solidFill>
                <a:latin typeface="Courier New"/>
                <a:ea typeface="Courier New"/>
                <a:cs typeface="Courier New"/>
                <a:sym typeface="Courier New"/>
              </a:rPr>
              <a:t>"Página de Contacto"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));</a:t>
            </a:r>
            <a:endParaRPr sz="1050">
              <a:solidFill>
                <a:srgbClr val="BBBBBB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F7EDB"/>
                </a:solidFill>
                <a:latin typeface="Courier New"/>
                <a:ea typeface="Courier New"/>
                <a:cs typeface="Courier New"/>
                <a:sym typeface="Courier New"/>
              </a:rPr>
              <a:t>router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" sz="1050">
                <a:solidFill>
                  <a:srgbClr val="36F9F6"/>
                </a:solidFill>
                <a:latin typeface="Courier New"/>
                <a:ea typeface="Courier New"/>
                <a:cs typeface="Courier New"/>
                <a:sym typeface="Courier New"/>
              </a:rPr>
              <a:t>get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FF8B39"/>
                </a:solidFill>
                <a:latin typeface="Courier New"/>
                <a:ea typeface="Courier New"/>
                <a:cs typeface="Courier New"/>
                <a:sym typeface="Courier New"/>
              </a:rPr>
              <a:t>'/about'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, (</a:t>
            </a:r>
            <a:r>
              <a:rPr i="1" lang="es" sz="1050">
                <a:solidFill>
                  <a:srgbClr val="FF7EDB"/>
                </a:solidFill>
                <a:latin typeface="Courier New"/>
                <a:ea typeface="Courier New"/>
                <a:cs typeface="Courier New"/>
                <a:sym typeface="Courier New"/>
              </a:rPr>
              <a:t>req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i="1" lang="es" sz="1050">
                <a:solidFill>
                  <a:srgbClr val="FF7EDB"/>
                </a:solidFill>
                <a:latin typeface="Courier New"/>
                <a:ea typeface="Courier New"/>
                <a:cs typeface="Courier New"/>
                <a:sym typeface="Courier New"/>
              </a:rPr>
              <a:t>res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es" sz="1050">
                <a:solidFill>
                  <a:srgbClr val="FEDE5D"/>
                </a:solidFill>
                <a:latin typeface="Courier New"/>
                <a:ea typeface="Courier New"/>
                <a:cs typeface="Courier New"/>
                <a:sym typeface="Courier New"/>
              </a:rPr>
              <a:t>=&gt;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s" sz="1050">
                <a:solidFill>
                  <a:srgbClr val="FF7EDB"/>
                </a:solidFill>
                <a:latin typeface="Courier New"/>
                <a:ea typeface="Courier New"/>
                <a:cs typeface="Courier New"/>
                <a:sym typeface="Courier New"/>
              </a:rPr>
              <a:t>res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" sz="1050">
                <a:solidFill>
                  <a:srgbClr val="36F9F6"/>
                </a:solidFill>
                <a:latin typeface="Courier New"/>
                <a:ea typeface="Courier New"/>
                <a:cs typeface="Courier New"/>
                <a:sym typeface="Courier New"/>
              </a:rPr>
              <a:t>send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FF8B39"/>
                </a:solidFill>
                <a:latin typeface="Courier New"/>
                <a:ea typeface="Courier New"/>
                <a:cs typeface="Courier New"/>
                <a:sym typeface="Courier New"/>
              </a:rPr>
              <a:t>"Página Sobre Nosotros"</a:t>
            </a:r>
            <a:r>
              <a:rPr lang="es" sz="1050">
                <a:solidFill>
                  <a:srgbClr val="BBBBBB"/>
                </a:solidFill>
                <a:latin typeface="Courier New"/>
                <a:ea typeface="Courier New"/>
                <a:cs typeface="Courier New"/>
                <a:sym typeface="Courier New"/>
              </a:rPr>
              <a:t>));</a:t>
            </a:r>
            <a:endParaRPr sz="1050">
              <a:solidFill>
                <a:srgbClr val="FF7EDB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12" name="Google Shape;212;p24"/>
          <p:cNvSpPr txBox="1"/>
          <p:nvPr/>
        </p:nvSpPr>
        <p:spPr>
          <a:xfrm>
            <a:off x="311700" y="3949700"/>
            <a:ext cx="4954200" cy="4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935"/>
              <a:buFont typeface="Arial"/>
              <a:buNone/>
            </a:pPr>
            <a:r>
              <a:rPr lang="es" sz="143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En lugar de </a:t>
            </a:r>
            <a:r>
              <a:rPr lang="es" sz="1430">
                <a:solidFill>
                  <a:schemeClr val="dk2"/>
                </a:solidFill>
                <a:highlight>
                  <a:srgbClr val="F8C823"/>
                </a:highlight>
                <a:latin typeface="Montserrat"/>
                <a:ea typeface="Montserrat"/>
                <a:cs typeface="Montserrat"/>
                <a:sym typeface="Montserrat"/>
              </a:rPr>
              <a:t>app.get(...)</a:t>
            </a:r>
            <a:r>
              <a:rPr lang="es" sz="143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utilizamos </a:t>
            </a:r>
            <a:r>
              <a:rPr b="1" lang="es" sz="143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router.get(...)</a:t>
            </a:r>
            <a:endParaRPr b="1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